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embeddedFontLst>
    <p:embeddedFont>
      <p:font typeface="Lora"/>
      <p:regular r:id="rId22"/>
    </p:embeddedFont>
    <p:embeddedFont>
      <p:font typeface="Hiragino Sans GB" panose="020B0300000000000000" charset="-122"/>
      <p:regular r:id="rId23"/>
    </p:embeddedFont>
    <p:embeddedFont>
      <p:font typeface="Roboto" panose="02000000000000000000"/>
      <p:regular r:id="rId24"/>
    </p:embeddedFont>
  </p:embeddedFontLst>
  <p:custDataLst>
    <p:tags r:id="rId25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" d="1"/>
          <a:sy n="1" d="1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17.xml"/><Relationship Id="rId24" Type="http://schemas.openxmlformats.org/officeDocument/2006/relationships/font" Target="fonts/font3.fntdata"/><Relationship Id="rId23" Type="http://schemas.openxmlformats.org/officeDocument/2006/relationships/font" Target="fonts/font2.fntdata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dk1" tx1="lt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本文件为会议讨论材料，不代表引进、定档、采购或预算承诺。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内部策略判断，用于会议分享。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https://piaofang.maoyan.com/rankings/year?year=2019 (accessed 2026-09-10)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https://www.chinafilmnews.cn/UploadFiles/file/20250521/202505210805387960.pdf (accessed 2026-09-10)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https://www.chinafilm.gov.cn/xwzx/gzdt/202512/t20251205_941649.html (accessed 2026-09-10)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《海蒂和爷爷》票房按猫眼年度榜单公开口径取整。《还有明天》为中国电影报2025年5月报道的阶段票房。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https://www.swissfilms.ch/en/movie/hallo-betty/e6552aa70a914409b34406f1650a6bc2 (accessed 2026-09-10)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图片来自用户提供的《瑞士电影分析.docx》。中文片名为本方案暂译。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https://www.1905.com/mdb/film/2258306/info/ (accessed 2026-09-10)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https://www.myzazhi.cn/mag_3/btcf.html (accessed 2026-09-10)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https://www.sinoptic.ch/textes/publications/TheBridge/201126.pdf (accessed 2026-09-10)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- 3月8日为模拟档期。Betty Bossi在中国的历史认知来自《贝太厨房》的版权合作，不能直接等同于现成购票人群。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https://www.swissfilms.ch/en/movie/hallo-betty/e6552aa70a914409b34406f1650a6bc2 (accessed 2026-09-10)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受众与风险为内部策略判断。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传播语均为内部提案，不是影片对白或官方物料。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时间节点为假设性宣发推演。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https://www.swissfilms.ch/fr/movie/argerich/b8eb66dc735e4404abc947b7fad34aff (accessed 2026-09-10)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https://www.swissfilms.ch/fr/news/fipa-d-or-pour-le-documentaire-suisse-bloody-daughter/4872 (accessed 2026-09-10)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图片来自用户提供的《瑞士电影分析.docx》。中文传播名为本方案建议。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https://www.swissfilms.ch/fr/movie/argerich/b8eb66dc735e4404abc947b7fad34aff (accessed 2026-09-10)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市场判断为内部推演。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https://www.chinafilm.gov.cn/xwzx/gzdt/202603/t20260319_964261.html (accessed 2026-09-10)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https://www.chinafilm.gov.cn/xwzx/hyzx/202606/t20260604_992761.html (accessed 2026-09-10)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电影节、资料馆及流媒体窗口均需以实际版权、审查和合作条件为准。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成功标准与指标为内部策略建议，不构成发行承诺。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https://www.bjiff.com/ywzx/202503/t20250331_183095_ext.html (accessed 2026-09-10)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https://www.swissinfo.ch/chi/culture/%E4%B8%9C%E8%A1%8C%E8%AE%B0_-%E6%B5%B7%E8%92%82-%E7%94%B5%E5%BD%B1%E5%9C%A8%E4%B8%AD%E5%9B%BD%E5%8F%96%E5%BE%97%E6%83%8A%E4%BA%BA%E6%88%90%E5%8A%9F/45448746 (accessed 2026-09-10)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三种认知为对用户原始文档的策略归纳。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https://www.chinafilm.gov.cn/xwzx/gzdt/202601/t20260105_944809.html (accessed 2026-09-10)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https://www.chinafilm.gov.cn/xwzx/gzdt/202603/t20260319_964261.html (accessed 2026-09-10)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路径设计为假设性行业方案。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会议收口页。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3700" y="1041400"/>
            <a:ext cx="7493000" cy="2491490"/>
          </a:xfrm>
        </p:spPr>
        <p:txBody>
          <a:bodyPr anchor="b"/>
          <a:lstStyle>
            <a:lvl1pPr algn="l">
              <a:buNone/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3700" y="4356100"/>
            <a:ext cx="5537200" cy="163830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/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393700" y="2032000"/>
            <a:ext cx="11404600" cy="39624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idx="3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sz="100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idx="4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r">
              <a:buNone/>
              <a:defRPr sz="1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>
            <a:endParaRPr sz="10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</p:spPr>
        <p:txBody>
          <a:bodyPr vert="horz" lIns="0" tIns="0" rIns="0" bIns="0" anchor="t">
            <a:normAutofit/>
          </a:bodyPr>
          <a:lstStyle/>
          <a:p>
            <a: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/>
      <p:sp>
        <p:nvSpPr>
          <p:cNvPr id="9" name="Text Placeholder 2"/>
          <p:cNvSpPr>
            <a:spLocks noGrp="1"/>
          </p:cNvSpPr>
          <p:nvPr>
            <p:ph idx="1"/>
          </p:nvPr>
        </p:nvSpPr>
        <p:spPr>
          <a:xfrm>
            <a:off x="393700" y="2032000"/>
            <a:ext cx="5537200" cy="39624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idx="3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sz="100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idx="4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r">
              <a:buNone/>
              <a:defRPr sz="1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>
            <a:endParaRPr sz="1000"/>
          </a:p>
        </p:txBody>
      </p:sp>
      <p:sp>
        <p:nvSpPr>
          <p:cNvPr id="12" name="Text Placeholder 2"/>
          <p:cNvSpPr>
            <a:spLocks noGrp="1"/>
          </p:cNvSpPr>
          <p:nvPr>
            <p:ph idx="10"/>
          </p:nvPr>
        </p:nvSpPr>
        <p:spPr>
          <a:xfrm>
            <a:off x="6256618" y="2032000"/>
            <a:ext cx="5537200" cy="39624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</p:spPr>
        <p:txBody>
          <a:bodyPr vert="horz" lIns="0" tIns="0" rIns="0" bIns="0" anchor="t">
            <a:normAutofit/>
          </a:bodyPr>
          <a:lstStyle/>
          <a:p>
            <a: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/>
      <p:sp>
        <p:nvSpPr>
          <p:cNvPr id="11" name="Text Placeholder 2"/>
          <p:cNvSpPr>
            <a:spLocks noGrp="1"/>
          </p:cNvSpPr>
          <p:nvPr>
            <p:ph idx="1"/>
          </p:nvPr>
        </p:nvSpPr>
        <p:spPr>
          <a:xfrm>
            <a:off x="393700" y="2032000"/>
            <a:ext cx="3568700" cy="39624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idx="3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sz="100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idx="4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r">
              <a:buNone/>
              <a:defRPr sz="1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>
            <a:endParaRPr sz="1000"/>
          </a:p>
        </p:txBody>
      </p:sp>
      <p:sp>
        <p:nvSpPr>
          <p:cNvPr id="14" name="Text Placeholder 2"/>
          <p:cNvSpPr>
            <a:spLocks noGrp="1"/>
          </p:cNvSpPr>
          <p:nvPr>
            <p:ph idx="10"/>
          </p:nvPr>
        </p:nvSpPr>
        <p:spPr>
          <a:xfrm>
            <a:off x="4318000" y="2032000"/>
            <a:ext cx="3568700" cy="39624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idx="11"/>
          </p:nvPr>
        </p:nvSpPr>
        <p:spPr>
          <a:xfrm>
            <a:off x="8232273" y="2032000"/>
            <a:ext cx="3568700" cy="39624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</p:spPr>
        <p:txBody>
          <a:bodyPr vert="horz" lIns="0" tIns="0" rIns="0" bIns="0" anchor="t">
            <a:normAutofit/>
          </a:bodyPr>
          <a:lstStyle/>
          <a:p>
            <a: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/>
      <p:sp>
        <p:nvSpPr>
          <p:cNvPr id="11" name="Text Placeholder 2"/>
          <p:cNvSpPr>
            <a:spLocks noGrp="1"/>
          </p:cNvSpPr>
          <p:nvPr>
            <p:ph idx="1" hasCustomPrompt="1"/>
          </p:nvPr>
        </p:nvSpPr>
        <p:spPr>
          <a:xfrm>
            <a:off x="393700" y="2213811"/>
            <a:ext cx="2595934" cy="3780589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>
              <a:buNone/>
              <a:defRPr sz="1600"/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>
              <a:buNone/>
            </a:pPr>
            <a:r>
              <a:t>Click to edit Master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idx="3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sz="100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idx="4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r">
              <a:buNone/>
              <a:defRPr sz="1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>
            <a:endParaRPr sz="10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</p:spPr>
        <p:txBody>
          <a:bodyPr vert="horz" lIns="0" tIns="0" rIns="0" bIns="0" anchor="t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2" hasCustomPrompt="1"/>
          </p:nvPr>
        </p:nvSpPr>
        <p:spPr>
          <a:xfrm>
            <a:off x="3334966" y="2213811"/>
            <a:ext cx="2595934" cy="3780589"/>
          </a:xfrm>
        </p:spPr>
        <p:txBody>
          <a:bodyPr/>
          <a:lstStyle>
            <a:lvl1pPr>
              <a:buNone/>
              <a:defRPr sz="180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>
              <a:buNone/>
            </a:pPr>
            <a:r>
              <a:t>Click to edit Master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idx="13" hasCustomPrompt="1"/>
          </p:nvPr>
        </p:nvSpPr>
        <p:spPr>
          <a:xfrm>
            <a:off x="6264413" y="2213811"/>
            <a:ext cx="2595934" cy="3780589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>
              <a:buNone/>
              <a:defRPr sz="1600"/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>
              <a:buNone/>
            </a:pPr>
            <a:r>
              <a:t>Click to edit Master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idx="14" hasCustomPrompt="1"/>
          </p:nvPr>
        </p:nvSpPr>
        <p:spPr>
          <a:xfrm>
            <a:off x="9205679" y="2213811"/>
            <a:ext cx="2595934" cy="3780589"/>
          </a:xfrm>
        </p:spPr>
        <p:txBody>
          <a:bodyPr/>
          <a:lstStyle>
            <a:lvl1pPr>
              <a:buNone/>
              <a:defRPr sz="180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>
              <a:buNone/>
            </a:pPr>
            <a:r>
              <a:t>Click to edit Master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/>
      <p:sp>
        <p:nvSpPr>
          <p:cNvPr id="8" name="Footer Placeholder 4"/>
          <p:cNvSpPr>
            <a:spLocks noGrp="1"/>
          </p:cNvSpPr>
          <p:nvPr>
            <p:ph type="ftr" idx="3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sz="100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idx="4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r">
              <a:buNone/>
              <a:defRPr sz="1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>
            <a:endParaRPr sz="10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</p:spPr>
        <p:txBody>
          <a:bodyPr vert="horz" lIns="0" tIns="0" rIns="0" bIns="0" anchor="t">
            <a:normAutofit/>
          </a:bodyPr>
          <a:lstStyle/>
          <a:p>
            <a: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/>
      <p:sp>
        <p:nvSpPr>
          <p:cNvPr id="7" name="Footer Placeholder 4"/>
          <p:cNvSpPr>
            <a:spLocks noGrp="1"/>
          </p:cNvSpPr>
          <p:nvPr>
            <p:ph type="ftr" idx="3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sz="100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idx="4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r">
              <a:buNone/>
              <a:defRPr sz="1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>
            <a:endParaRPr sz="10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</p:spPr>
        <p:txBody>
          <a:bodyPr vert="horz" lIns="0" tIns="0" rIns="0" bIns="0" anchor="t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3700" y="2032000"/>
            <a:ext cx="11404600" cy="39624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idx="3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4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</p:spPr>
        <p:txBody>
          <a:bodyPr vert="horz" lIns="0" tIns="0" rIns="0" bIns="0" anchor="b"/>
          <a:lstStyle>
            <a:lvl1pPr algn="r">
              <a:buNone/>
              <a:defRPr sz="1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>
            <a:endParaRPr sz="100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 dt="0"/>
  <p:txStyles>
    <p:titleStyle>
      <a:lvl1pPr algn="l" defTabSz="914400">
        <a:lnSpc>
          <a:spcPct val="90000"/>
        </a:lnSpc>
        <a:spcBef>
          <a:spcPct val="0"/>
        </a:spcBef>
        <a:buNone/>
        <a:defRPr sz="29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2" Type="http://schemas.openxmlformats.org/officeDocument/2006/relationships/notesSlide" Target="../notesSlides/notesSlide8.xml"/><Relationship Id="rId11" Type="http://schemas.openxmlformats.org/officeDocument/2006/relationships/slideLayout" Target="../slideLayouts/slideLayout6.xml"/><Relationship Id="rId10" Type="http://schemas.openxmlformats.org/officeDocument/2006/relationships/tags" Target="../tags/tag16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64079" y="2031642"/>
            <a:ext cx="11063842" cy="2491490"/>
          </a:xfrm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2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42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rPr>
              <a:t>瑞士电影在华宣发推演</a:t>
            </a:r>
            <a:endParaRPr sz="4650" b="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  <a:p>
            <a:pPr algn="ctr">
              <a:spcBef>
                <a:spcPts val="5"/>
              </a:spcBef>
              <a:buNone/>
              <a:defRPr sz="42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2025" b="0">
                <a:solidFill>
                  <a:srgbClr val="9A9A9A"/>
                </a:solidFill>
                <a:latin typeface="Lora"/>
                <a:ea typeface="Lora"/>
                <a:cs typeface="Lora"/>
              </a:rPr>
              <a:t>Swiss Films in China</a:t>
            </a:r>
            <a:endParaRPr sz="4650" b="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  <a:p>
            <a:pPr algn="ctr">
              <a:spcBef>
                <a:spcPts val="5"/>
              </a:spcBef>
              <a:buNone/>
              <a:defRPr sz="42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2025" b="0">
                <a:solidFill>
                  <a:srgbClr val="9A9A9A"/>
                </a:solidFill>
                <a:latin typeface="Lora"/>
                <a:ea typeface="Lora"/>
                <a:cs typeface="Lora"/>
              </a:rPr>
              <a:t>Publicity and Distribution Scenarios</a:t>
            </a:r>
            <a:endParaRPr sz="4650" b="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2398999" y="5045149"/>
            <a:ext cx="7394002" cy="794439"/>
          </a:xfrm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350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800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《Hallo Betty》与《Bloody Daughter》案例分享</a:t>
            </a:r>
            <a:endParaRPr sz="1800" b="0">
              <a:solidFill>
                <a:srgbClr val="66666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ctr">
              <a:spcBef>
                <a:spcPts val="0"/>
              </a:spcBef>
              <a:buNone/>
              <a:defRPr sz="1350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8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Case Discussion: </a:t>
            </a:r>
            <a:r>
              <a:rPr sz="1800" b="0" i="1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Hallo Betty</a:t>
            </a:r>
            <a:r>
              <a:rPr sz="18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and </a:t>
            </a:r>
            <a:r>
              <a:rPr sz="1800" b="0" i="1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Bloody Daughter</a:t>
            </a:r>
            <a:endParaRPr sz="1800" b="0" i="1">
              <a:solidFill>
                <a:srgbClr val="777777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6" name="Subtitle 4"/>
          <p:cNvSpPr>
            <a:spLocks noGrp="1"/>
          </p:cNvSpPr>
          <p:nvPr/>
        </p:nvSpPr>
        <p:spPr>
          <a:xfrm>
            <a:off x="3244850" y="1162050"/>
            <a:ext cx="5702300" cy="666750"/>
          </a:xfrm>
          <a:prstGeom prst="rect">
            <a:avLst/>
          </a:prstGeom>
        </p:spPr>
        <p:txBody>
          <a:bodyPr vert="horz" wrap="square" lIns="0" tIns="0" rIns="0" bIns="0" anchor="ctr">
            <a:no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None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  <a:defRPr sz="1200" b="0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会议分享版  2026年9月</a:t>
            </a:r>
            <a:endParaRPr sz="1600" b="0">
              <a:solidFill>
                <a:srgbClr val="FF4A00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ctr">
              <a:spcBef>
                <a:spcPts val="0"/>
              </a:spcBef>
              <a:buNone/>
              <a:defRPr sz="1200" b="0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Meeting Discussion Deck</a:t>
            </a:r>
            <a:endParaRPr sz="1600" b="0">
              <a:solidFill>
                <a:srgbClr val="FF4A00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ctr">
              <a:spcBef>
                <a:spcPts val="0"/>
              </a:spcBef>
              <a:buNone/>
              <a:defRPr sz="1200" b="0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September 2026</a:t>
            </a:r>
            <a:endParaRPr sz="1600" b="0">
              <a:solidFill>
                <a:srgbClr val="FF7A42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3" name="Google Shape;533;p58"/>
          <p:cNvSpPr>
            <a:spLocks noGrp="1"/>
          </p:cNvSpPr>
          <p:nvPr>
            <p:ph type="title"/>
          </p:nvPr>
        </p:nvSpPr>
        <p:spPr>
          <a:xfrm>
            <a:off x="1579567" y="1388722"/>
            <a:ext cx="9031596" cy="1262107"/>
          </a:xfrm>
        </p:spPr>
        <p:txBody>
          <a:bodyPr spcFirstLastPara="1" vert="horz" wrap="square" lIns="0" tIns="0" rIns="0" bIns="0" anchor="ctr">
            <a:noAutofit/>
          </a:bodyPr>
          <a:lstStyle/>
          <a:p>
            <a:pPr algn="ctr">
              <a:buNone/>
              <a:defRPr sz="255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24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rPr>
              <a:t>本次讨论聚焦</a:t>
            </a:r>
            <a:endParaRPr sz="240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  <a:p>
            <a:pPr algn="ctr">
              <a:buNone/>
              <a:defRPr sz="255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24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rPr>
              <a:t>假设性中国宣发路径</a:t>
            </a:r>
            <a:endParaRPr sz="240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  <a:p>
            <a:pPr algn="ctr">
              <a:spcBef>
                <a:spcPts val="0"/>
              </a:spcBef>
              <a:buNone/>
              <a:defRPr sz="255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24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Hypothetical publicity and distribution</a:t>
            </a:r>
            <a:endParaRPr sz="240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  <a:p>
            <a:pPr algn="ctr">
              <a:spcBef>
                <a:spcPts val="0"/>
              </a:spcBef>
              <a:buNone/>
              <a:defRPr sz="255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24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paths for China</a:t>
            </a:r>
            <a:endParaRPr sz="2400" b="0">
              <a:solidFill>
                <a:srgbClr val="9A9A9A"/>
              </a:solidFill>
              <a:latin typeface="Lora"/>
              <a:ea typeface="Lora"/>
              <a:cs typeface="Lora"/>
            </a:endParaRPr>
          </a:p>
        </p:txBody>
      </p:sp>
      <p:sp>
        <p:nvSpPr>
          <p:cNvPr id="534" name="Google Shape;534;p58"/>
          <p:cNvSpPr>
            <a:spLocks noGrp="1"/>
          </p:cNvSpPr>
          <p:nvPr>
            <p:ph idx="4294967295"/>
          </p:nvPr>
        </p:nvSpPr>
        <p:spPr>
          <a:xfrm>
            <a:off x="1445895" y="3291840"/>
            <a:ext cx="9584055" cy="2616200"/>
          </a:xfrm>
        </p:spPr>
        <p:txBody>
          <a:bodyPr spcFirstLastPara="1" vert="horz" wrap="square" lIns="0" tIns="0" rIns="0" bIns="0" anchor="ctr">
            <a:noAutofit/>
          </a:bodyPr>
          <a:lstStyle/>
          <a:p>
            <a:pPr marL="0" indent="0" algn="ctr">
              <a:lnSpc>
                <a:spcPct val="114000"/>
              </a:lnSpc>
              <a:spcBef>
                <a:spcPts val="0"/>
              </a:spcBef>
              <a:spcAft>
                <a:spcPts val="1500"/>
              </a:spcAft>
              <a:buNone/>
              <a:defRPr sz="12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8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我们不讨论两部影片的采购或引进决策。本次只回答一个工作问题：如果需要面向中国观众传播，哪些卖点、渠道和活动更可能有效。</a:t>
            </a:r>
            <a:endParaRPr sz="18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ctr">
              <a:lnSpc>
                <a:spcPct val="114000"/>
              </a:lnSpc>
              <a:spcBef>
                <a:spcPts val="0"/>
              </a:spcBef>
              <a:spcAft>
                <a:spcPts val="1500"/>
              </a:spcAft>
              <a:buNone/>
              <a:defRPr sz="1275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8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所有档期、渠道与执行动作均为情景推演，不代表定档、发行或预算承诺。</a:t>
            </a:r>
            <a:endParaRPr sz="18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ctr">
              <a:lnSpc>
                <a:spcPct val="114000"/>
              </a:lnSpc>
              <a:spcBef>
                <a:spcPts val="0"/>
              </a:spcBef>
              <a:spcAft>
                <a:spcPts val="1500"/>
              </a:spcAft>
              <a:buNone/>
              <a:defRPr sz="12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This discussion does not cover acquisition or import decisions. It focuses on one practical question: if these films were presented to </a:t>
            </a:r>
            <a:r>
              <a:rPr lang="en-US"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the </a:t>
            </a:r>
            <a:r>
              <a:rPr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Chinese audience, which selling points, </a:t>
            </a:r>
            <a:r>
              <a:rPr lang="en-US"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platforms,</a:t>
            </a:r>
            <a:r>
              <a:rPr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and </a:t>
            </a:r>
            <a:r>
              <a:rPr lang="en-US"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events</a:t>
            </a:r>
            <a:r>
              <a:rPr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might work best?</a:t>
            </a:r>
            <a:endParaRPr sz="18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ctr">
              <a:lnSpc>
                <a:spcPct val="114000"/>
              </a:lnSpc>
              <a:spcBef>
                <a:spcPts val="0"/>
              </a:spcBef>
              <a:spcAft>
                <a:spcPts val="1500"/>
              </a:spcAft>
              <a:buNone/>
              <a:defRPr sz="12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All release windows, </a:t>
            </a:r>
            <a:r>
              <a:rPr lang="en-US"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platforms, and events</a:t>
            </a:r>
            <a:r>
              <a:rPr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are hypothetical. They do not represent a</a:t>
            </a:r>
            <a:r>
              <a:rPr lang="en-US"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ny promised </a:t>
            </a:r>
            <a:r>
              <a:rPr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release date, distribution commitment or budget.</a:t>
            </a:r>
            <a:endParaRPr sz="18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3" name="Subtitle 4"/>
          <p:cNvSpPr>
            <a:spLocks noGrp="1"/>
          </p:cNvSpPr>
          <p:nvPr/>
        </p:nvSpPr>
        <p:spPr>
          <a:xfrm>
            <a:off x="4753610" y="608330"/>
            <a:ext cx="2685415" cy="361950"/>
          </a:xfrm>
          <a:prstGeom prst="rect">
            <a:avLst/>
          </a:prstGeom>
        </p:spPr>
        <p:txBody>
          <a:bodyPr vert="horz" wrap="square" lIns="0" tIns="0" rIns="0" bIns="0" anchor="ctr">
            <a:no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None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  <a:defRPr sz="1125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2000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分享边界</a:t>
            </a:r>
            <a:endParaRPr sz="2000" b="0">
              <a:solidFill>
                <a:srgbClr val="66666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ctr">
              <a:spcBef>
                <a:spcPts val="0"/>
              </a:spcBef>
              <a:buNone/>
              <a:defRPr sz="1125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20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Scope</a:t>
            </a:r>
            <a:endParaRPr sz="2000" b="0">
              <a:solidFill>
                <a:srgbClr val="777777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Google Shape;534;p58"/>
          <p:cNvSpPr>
            <a:spLocks noGrp="1"/>
          </p:cNvSpPr>
          <p:nvPr/>
        </p:nvSpPr>
        <p:spPr>
          <a:xfrm>
            <a:off x="393700" y="1264285"/>
            <a:ext cx="10000615" cy="1397000"/>
          </a:xfrm>
          <a:prstGeom prst="rect">
            <a:avLst/>
          </a:prstGeom>
        </p:spPr>
        <p:txBody>
          <a:bodyPr spcFirstLastPara="1" vert="horz" wrap="square" lIns="0" tIns="0" rIns="0" bIns="0" anchor="t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275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大规模院线成功并非常态。题材的可理解度、档期理由和核心观众组织，决定小语种影片能否获得有效起跑。</a:t>
            </a:r>
            <a:endParaRPr sz="1600" b="0">
              <a:solidFill>
                <a:srgbClr val="66666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275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Wide theatrical success</a:t>
            </a:r>
            <a:r>
              <a:rPr lang="en-US"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es</a:t>
            </a:r>
            <a:r>
              <a:rPr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remain uncommon. A clear topic, a credible release </a:t>
            </a:r>
            <a:r>
              <a:rPr lang="en-US"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date,</a:t>
            </a:r>
            <a:r>
              <a:rPr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and </a:t>
            </a:r>
            <a:r>
              <a:rPr lang="en-US"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potential </a:t>
            </a:r>
            <a:r>
              <a:rPr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core audiences determine whether a non-mainstream foreign-language film can build initial momentum.</a:t>
            </a:r>
            <a:endParaRPr sz="1600" b="0">
              <a:solidFill>
                <a:srgbClr val="777777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11" name="Content Placeholder 9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449461" y="2887596"/>
            <a:ext cx="2653334" cy="903750"/>
          </a:xfrm>
          <a:prstGeom prst="rect">
            <a:avLst/>
          </a:prstGeom>
        </p:spPr>
        <p:txBody>
          <a:bodyPr vert="horz" wrap="square" lIns="0" tIns="0" rIns="0" bIns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2540" marR="0" lvl="0" indent="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400"/>
              <a:buNone/>
              <a:defRPr sz="3225" b="0">
                <a:solidFill>
                  <a:srgbClr val="FF4A00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3225" b="0" u="none" cap="none" spc="0">
                <a:ln>
                  <a:noFill/>
                </a:ln>
                <a:solidFill>
                  <a:srgbClr val="FF4A00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rPr>
              <a:t>2093万元</a:t>
            </a:r>
            <a:endParaRPr sz="5500">
              <a:solidFill>
                <a:srgbClr val="FF4305"/>
              </a:solidFill>
            </a:endParaRPr>
          </a:p>
          <a:p>
            <a:pPr marL="2540" marR="0" lvl="0" indent="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400"/>
              <a:buNone/>
              <a:defRPr sz="3225" b="0">
                <a:solidFill>
                  <a:srgbClr val="FF4A00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1200" b="0" u="none" cap="none" spc="0">
                <a:ln>
                  <a:noFill/>
                </a:ln>
                <a:solidFill>
                  <a:srgbClr val="FF7A42"/>
                </a:solidFill>
                <a:latin typeface="Lora"/>
                <a:ea typeface="Lora"/>
                <a:cs typeface="Lora"/>
              </a:rPr>
              <a:t>RMB 20.93m</a:t>
            </a:r>
            <a:endParaRPr sz="5500">
              <a:solidFill>
                <a:srgbClr val="FF4305"/>
              </a:solidFill>
            </a:endParaRPr>
          </a:p>
        </p:txBody>
      </p:sp>
      <p:sp>
        <p:nvSpPr>
          <p:cNvPr id="12" name="Content Placeholder 15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449461" y="3929790"/>
            <a:ext cx="2653334" cy="903749"/>
          </a:xfrm>
          <a:prstGeom prst="rect">
            <a:avLst/>
          </a:prstGeom>
        </p:spPr>
        <p:txBody>
          <a:bodyPr vert="horz" wrap="square" lIns="0" tIns="0" rIns="0" bIns="0" anchor="t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09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《海蒂和爷爷》2019年中国内地票房</a:t>
            </a:r>
            <a:endParaRPr sz="16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09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Chin</a:t>
            </a:r>
            <a:r>
              <a:rPr lang="en-US"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ese</a:t>
            </a: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box office for </a:t>
            </a:r>
            <a:r>
              <a:rPr sz="1600" b="0" i="1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Heidi</a:t>
            </a:r>
            <a:r>
              <a:rPr lang="en-US" sz="1600" b="0" i="1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</a:t>
            </a: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in 2019</a:t>
            </a:r>
            <a:endParaRPr sz="16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15" name="Content Placeholder 9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4095485" y="2887596"/>
            <a:ext cx="2653334" cy="903750"/>
          </a:xfrm>
          <a:prstGeom prst="rect">
            <a:avLst/>
          </a:prstGeom>
        </p:spPr>
        <p:txBody>
          <a:bodyPr vert="horz" wrap="square" lIns="0" tIns="0" rIns="0" bIns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2540" marR="0" lvl="0" indent="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400"/>
              <a:buNone/>
              <a:defRPr sz="3225" b="0">
                <a:solidFill>
                  <a:srgbClr val="FF4A00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3225" b="0" u="none" cap="none" spc="0">
                <a:ln>
                  <a:noFill/>
                </a:ln>
                <a:solidFill>
                  <a:srgbClr val="FF4A00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rPr>
              <a:t>4480万元</a:t>
            </a:r>
            <a:endParaRPr sz="5500">
              <a:solidFill>
                <a:srgbClr val="FF4305"/>
              </a:solidFill>
            </a:endParaRPr>
          </a:p>
          <a:p>
            <a:pPr marL="2540" marR="0" lvl="0" indent="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400"/>
              <a:buNone/>
              <a:defRPr sz="3225" b="0">
                <a:solidFill>
                  <a:srgbClr val="FF4A00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1200" b="0" u="none" cap="none" spc="0">
                <a:ln>
                  <a:noFill/>
                </a:ln>
                <a:solidFill>
                  <a:srgbClr val="FF7A42"/>
                </a:solidFill>
                <a:latin typeface="Lora"/>
                <a:ea typeface="Lora"/>
                <a:cs typeface="Lora"/>
              </a:rPr>
              <a:t>RMB 44.8m</a:t>
            </a:r>
            <a:endParaRPr sz="5500">
              <a:solidFill>
                <a:srgbClr val="FF4305"/>
              </a:solidFill>
            </a:endParaRPr>
          </a:p>
        </p:txBody>
      </p:sp>
      <p:sp>
        <p:nvSpPr>
          <p:cNvPr id="16" name="Content Placeholder 15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4095485" y="3929790"/>
            <a:ext cx="2653334" cy="903749"/>
          </a:xfrm>
          <a:prstGeom prst="rect">
            <a:avLst/>
          </a:prstGeom>
        </p:spPr>
        <p:txBody>
          <a:bodyPr vert="horz" wrap="square" lIns="0" tIns="0" rIns="0" bIns="0" anchor="t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09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《还有明天》2025年中国内地阶段票房</a:t>
            </a:r>
            <a:endParaRPr sz="16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09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Reported Chin</a:t>
            </a:r>
            <a:r>
              <a:rPr lang="en-US"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ese</a:t>
            </a: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box office for </a:t>
            </a:r>
            <a:r>
              <a:rPr sz="1600" b="0" i="1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There's Still Tomorrow</a:t>
            </a: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in 2025</a:t>
            </a:r>
            <a:endParaRPr sz="16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21" name="Content Placeholder 9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7741509" y="2887596"/>
            <a:ext cx="2653334" cy="903750"/>
          </a:xfrm>
          <a:prstGeom prst="rect">
            <a:avLst/>
          </a:prstGeom>
        </p:spPr>
        <p:txBody>
          <a:bodyPr vert="horz" wrap="square" lIns="0" tIns="0" rIns="0" bIns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2540" marR="0" lvl="0" indent="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400"/>
              <a:buNone/>
              <a:defRPr sz="3225" b="0">
                <a:solidFill>
                  <a:srgbClr val="FF4A00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3225" b="0" u="none" cap="none" spc="0">
                <a:ln>
                  <a:noFill/>
                </a:ln>
                <a:solidFill>
                  <a:srgbClr val="FF4A00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rPr>
              <a:t>25座城市</a:t>
            </a:r>
            <a:endParaRPr sz="5500">
              <a:solidFill>
                <a:srgbClr val="FF4305"/>
              </a:solidFill>
            </a:endParaRPr>
          </a:p>
          <a:p>
            <a:pPr marL="2540" marR="0" lvl="0" indent="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400"/>
              <a:buNone/>
              <a:defRPr sz="3225" b="0">
                <a:solidFill>
                  <a:srgbClr val="FF4A00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1200" b="0" u="none" cap="none" spc="0">
                <a:ln>
                  <a:noFill/>
                </a:ln>
                <a:solidFill>
                  <a:srgbClr val="FF7A42"/>
                </a:solidFill>
                <a:latin typeface="Lora"/>
                <a:ea typeface="Lora"/>
                <a:cs typeface="Lora"/>
              </a:rPr>
              <a:t>25 cities</a:t>
            </a:r>
            <a:endParaRPr sz="5500">
              <a:solidFill>
                <a:srgbClr val="FF4305"/>
              </a:solidFill>
            </a:endParaRPr>
          </a:p>
        </p:txBody>
      </p:sp>
      <p:sp>
        <p:nvSpPr>
          <p:cNvPr id="22" name="Content Placeholder 15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7741509" y="3929790"/>
            <a:ext cx="2653334" cy="903749"/>
          </a:xfrm>
          <a:prstGeom prst="rect">
            <a:avLst/>
          </a:prstGeom>
        </p:spPr>
        <p:txBody>
          <a:bodyPr vert="horz" wrap="square" lIns="0" tIns="0" rIns="0" bIns="0" anchor="t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09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全国艺联2025年中外经典影片展覆盖</a:t>
            </a:r>
            <a:endParaRPr sz="16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09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Cities covered by the National Arthouse Film Alliance's </a:t>
            </a:r>
            <a:r>
              <a:rPr lang="en-US"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“</a:t>
            </a: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2025 </a:t>
            </a:r>
            <a:r>
              <a:rPr lang="en-US"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</a:t>
            </a: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lassic</a:t>
            </a:r>
            <a:r>
              <a:rPr lang="en-US"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Chinese &amp; Foreign</a:t>
            </a: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</a:t>
            </a:r>
            <a:r>
              <a:rPr lang="en-US"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Film Program”</a:t>
            </a:r>
            <a:endParaRPr lang="en-US" sz="16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4" name="Google Shape;533;p58"/>
          <p:cNvSpPr>
            <a:spLocks noGrp="1"/>
          </p:cNvSpPr>
          <p:nvPr/>
        </p:nvSpPr>
        <p:spPr>
          <a:xfrm>
            <a:off x="354330" y="337023"/>
            <a:ext cx="11404600" cy="1047491"/>
          </a:xfrm>
          <a:prstGeom prst="rect">
            <a:avLst/>
          </a:prstGeom>
        </p:spPr>
        <p:txBody>
          <a:bodyPr vert="horz" wrap="square"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29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  <a:def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rPr>
              <a:t>《Hallo Betty》的中国传播抓手</a:t>
            </a:r>
            <a:endParaRPr sz="3000" b="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  <a:p>
            <a:pPr algn="l">
              <a:spcBef>
                <a:spcPts val="0"/>
              </a:spcBef>
              <a:buNone/>
              <a:def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Promotion Scenarios for </a:t>
            </a:r>
            <a:r>
              <a:rPr sz="1500" b="0" i="1">
                <a:solidFill>
                  <a:srgbClr val="9A9A9A"/>
                </a:solidFill>
                <a:latin typeface="Lora"/>
                <a:ea typeface="Lora"/>
                <a:cs typeface="Lora"/>
              </a:rPr>
              <a:t>Hallo Betty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 in </a:t>
            </a: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the Chinese Market</a:t>
            </a:r>
            <a:endParaRPr lang="en-US" sz="1500" b="0">
              <a:solidFill>
                <a:srgbClr val="9A9A9A"/>
              </a:solidFill>
              <a:latin typeface="Lora"/>
              <a:ea typeface="Lora"/>
              <a:cs typeface="Lor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3" name="Google Shape;533;p58"/>
          <p:cNvSpPr>
            <a:spLocks noGrp="1"/>
          </p:cNvSpPr>
          <p:nvPr>
            <p:ph type="title"/>
          </p:nvPr>
        </p:nvSpPr>
        <p:spPr>
          <a:xfrm>
            <a:off x="393700" y="344008"/>
            <a:ext cx="5537200" cy="1047491"/>
          </a:xfrm>
        </p:spPr>
        <p:txBody>
          <a:bodyPr spcFirstLastPara="1" vert="horz" wrap="square" lIns="0" tIns="0" rIns="0" bIns="0" anchor="t">
            <a:normAutofit/>
          </a:bodyPr>
          <a:lstStyle/>
          <a:p>
            <a:pPr algn="l">
              <a:buNone/>
              <a:defRPr sz="255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255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rPr>
              <a:t>案例一  《Hallo Betty》</a:t>
            </a:r>
            <a:endParaRPr sz="2850" b="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  <a:p>
            <a:pPr algn="l">
              <a:spcBef>
                <a:spcPts val="0"/>
              </a:spcBef>
              <a:buNone/>
              <a:defRPr sz="255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1425" b="0">
                <a:solidFill>
                  <a:srgbClr val="9A9A9A"/>
                </a:solidFill>
                <a:latin typeface="Lora"/>
                <a:ea typeface="Lora"/>
                <a:cs typeface="Lora"/>
              </a:rPr>
              <a:t>Case </a:t>
            </a:r>
            <a:r>
              <a:rPr lang="en-US" sz="1425" b="0">
                <a:solidFill>
                  <a:srgbClr val="9A9A9A"/>
                </a:solidFill>
                <a:latin typeface="Lora"/>
                <a:ea typeface="Lora"/>
                <a:cs typeface="Lora"/>
              </a:rPr>
              <a:t>#</a:t>
            </a:r>
            <a:r>
              <a:rPr sz="1425" b="0">
                <a:solidFill>
                  <a:srgbClr val="9A9A9A"/>
                </a:solidFill>
                <a:latin typeface="Lora"/>
                <a:ea typeface="Lora"/>
                <a:cs typeface="Lora"/>
              </a:rPr>
              <a:t>1: </a:t>
            </a:r>
            <a:r>
              <a:rPr sz="1425" b="0" i="1">
                <a:solidFill>
                  <a:srgbClr val="9A9A9A"/>
                </a:solidFill>
                <a:latin typeface="Lora"/>
                <a:ea typeface="Lora"/>
                <a:cs typeface="Lora"/>
              </a:rPr>
              <a:t>Hallo Betty</a:t>
            </a:r>
            <a:endParaRPr sz="1425" b="0" i="1">
              <a:solidFill>
                <a:srgbClr val="9A9A9A"/>
              </a:solidFill>
              <a:latin typeface="Lora"/>
              <a:ea typeface="Lora"/>
              <a:cs typeface="Lora"/>
            </a:endParaRPr>
          </a:p>
        </p:txBody>
      </p:sp>
      <p:pic>
        <p:nvPicPr>
          <p:cNvPr id="541" name="Picture 3"/>
          <p:cNvPicPr>
            <a:picLocks noChangeAspect="1"/>
          </p:cNvPicPr>
          <p:nvPr/>
        </p:nvPicPr>
        <p:blipFill>
          <a:blip r:embed="rId1"/>
          <a:srcRect l="5428" t="29168" b="23013"/>
          <a:stretch>
            <a:fillRect/>
          </a:stretch>
        </p:blipFill>
        <p:spPr>
          <a:xfrm>
            <a:off x="6269040" y="396409"/>
            <a:ext cx="5539740" cy="5602070"/>
          </a:xfrm>
          <a:prstGeom prst="roundRect">
            <a:avLst>
              <a:gd name="adj" fmla="val 1361"/>
            </a:avLst>
          </a:prstGeom>
        </p:spPr>
      </p:pic>
      <p:sp>
        <p:nvSpPr>
          <p:cNvPr id="2" name="Google Shape;534;p58"/>
          <p:cNvSpPr>
            <a:spLocks noGrp="1"/>
          </p:cNvSpPr>
          <p:nvPr/>
        </p:nvSpPr>
        <p:spPr>
          <a:xfrm>
            <a:off x="393700" y="1390968"/>
            <a:ext cx="5537200" cy="865187"/>
          </a:xfrm>
          <a:prstGeom prst="rect">
            <a:avLst/>
          </a:prstGeom>
        </p:spPr>
        <p:txBody>
          <a:bodyPr spcFirstLastPara="1" vert="horz" wrap="square" lIns="0" tIns="0" rIns="0" bIns="0" anchor="t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425" b="0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暂译《你好，贝蒂》  温情女性职场片</a:t>
            </a:r>
            <a:endParaRPr sz="1400">
              <a:solidFill>
                <a:srgbClr val="FF4305"/>
              </a:solidFill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425" b="0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Working Chinese title:</a:t>
            </a:r>
            <a:r>
              <a:rPr lang="en-US" sz="1400" b="0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</a:t>
            </a:r>
            <a:r>
              <a:rPr sz="1400" b="0" i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Hello, Betty</a:t>
            </a:r>
            <a:endParaRPr sz="1400">
              <a:solidFill>
                <a:srgbClr val="FF4305"/>
              </a:solidFill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425" b="0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A warm</a:t>
            </a:r>
            <a:r>
              <a:rPr lang="en-US" sz="1400" b="0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-hearted</a:t>
            </a:r>
            <a:r>
              <a:rPr sz="1400" b="0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drama about </a:t>
            </a:r>
            <a:r>
              <a:rPr lang="en-US" sz="1400" b="0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women at work</a:t>
            </a:r>
            <a:endParaRPr lang="en-US" sz="1400" b="0">
              <a:solidFill>
                <a:srgbClr val="FF7A42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3" name="TextBox 2"/>
          <p:cNvSpPr>
            <a:spLocks noGrp="1"/>
          </p:cNvSpPr>
          <p:nvPr/>
        </p:nvSpPr>
        <p:spPr>
          <a:xfrm>
            <a:off x="393700" y="2587094"/>
            <a:ext cx="5537200" cy="292349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R="0" lvl="0" algn="l">
              <a:lnSpc>
                <a:spcPct val="114000"/>
              </a:lnSpc>
              <a:spcAft>
                <a:spcPts val="800"/>
              </a:spcAft>
              <a:buClrTx/>
              <a:buSzTx/>
              <a:buNone/>
              <a:defRPr sz="109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1956年，广告文案艾米·克雷奥拉创造出虚构的烹饪人物Betty Bossi。事业成功让她进入聚光灯，也让工作、家庭与社会期待发生正面冲突。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R="0" lvl="0" algn="l">
              <a:lnSpc>
                <a:spcPct val="114000"/>
              </a:lnSpc>
              <a:spcAft>
                <a:spcPts val="800"/>
              </a:spcAft>
              <a:buClrTx/>
              <a:buSzTx/>
              <a:buNone/>
              <a:defRPr sz="109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导演：Pierre Monnard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R="0" lvl="0" algn="l">
              <a:lnSpc>
                <a:spcPct val="114000"/>
              </a:lnSpc>
              <a:spcAft>
                <a:spcPts val="800"/>
              </a:spcAft>
              <a:buClrTx/>
              <a:buSzTx/>
              <a:buNone/>
              <a:defRPr sz="109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片长：110分钟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R="0" lvl="0" algn="l">
              <a:lnSpc>
                <a:spcPct val="114000"/>
              </a:lnSpc>
              <a:spcAft>
                <a:spcPts val="800"/>
              </a:spcAft>
              <a:buClrTx/>
              <a:buSzTx/>
              <a:buNone/>
              <a:defRPr sz="109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瑞士上映：2025年11月20日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R="0" lvl="0" algn="l">
              <a:lnSpc>
                <a:spcPct val="114000"/>
              </a:lnSpc>
              <a:spcBef>
                <a:spcPts val="5"/>
              </a:spcBef>
              <a:spcAft>
                <a:spcPts val="800"/>
              </a:spcAft>
              <a:buClrTx/>
              <a:buSzTx/>
              <a:buNone/>
              <a:defRPr sz="109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In 1956, advertising copywriter Emmi Creola created the fictional cooking personality Betty Bossi. Her success put her in the spotlight and brought work, family life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and social expectations into direct conflict.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R="0" lvl="0" algn="l">
              <a:lnSpc>
                <a:spcPct val="114000"/>
              </a:lnSpc>
              <a:spcBef>
                <a:spcPts val="5"/>
              </a:spcBef>
              <a:spcAft>
                <a:spcPts val="800"/>
              </a:spcAft>
              <a:buClrTx/>
              <a:buSzTx/>
              <a:buNone/>
              <a:defRPr sz="109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Director: Pierre Monnard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R="0" lvl="0" algn="l">
              <a:lnSpc>
                <a:spcPct val="114000"/>
              </a:lnSpc>
              <a:spcBef>
                <a:spcPts val="5"/>
              </a:spcBef>
              <a:spcAft>
                <a:spcPts val="800"/>
              </a:spcAft>
              <a:buClrTx/>
              <a:buSzTx/>
              <a:buNone/>
              <a:defRPr sz="109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Runtime: 110 minutes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R="0" lvl="0" algn="l">
              <a:lnSpc>
                <a:spcPct val="114000"/>
              </a:lnSpc>
              <a:spcBef>
                <a:spcPts val="5"/>
              </a:spcBef>
              <a:spcAft>
                <a:spcPts val="800"/>
              </a:spcAft>
              <a:buClrTx/>
              <a:buSzTx/>
              <a:buNone/>
              <a:defRPr sz="109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Swiss release: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Nov.20,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2025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535" name="圆角矩形 534"/>
          <p:cNvSpPr>
            <a:spLocks noGrp="1"/>
          </p:cNvSpPr>
          <p:nvPr/>
        </p:nvSpPr>
        <p:spPr>
          <a:xfrm>
            <a:off x="6269069" y="396431"/>
            <a:ext cx="5539740" cy="5602034"/>
          </a:xfrm>
          <a:prstGeom prst="roundRect">
            <a:avLst>
              <a:gd name="adj" fmla="val 1376"/>
            </a:avLst>
          </a:pr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</p:sp>
      <p:pic>
        <p:nvPicPr>
          <p:cNvPr id="545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1805" y="666115"/>
            <a:ext cx="3912235" cy="55251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3" name="Google Shape;533;p58"/>
          <p:cNvSpPr>
            <a:spLocks noGrp="1"/>
          </p:cNvSpPr>
          <p:nvPr>
            <p:ph type="title"/>
          </p:nvPr>
        </p:nvSpPr>
        <p:spPr>
          <a:xfrm>
            <a:off x="393700" y="344008"/>
            <a:ext cx="11404600" cy="1047491"/>
          </a:xfrm>
        </p:spPr>
        <p:txBody>
          <a:bodyPr spcFirstLastPara="1" vert="horz" wrap="square" lIns="0" tIns="0" rIns="0" bIns="0" anchor="t">
            <a:normAutofit/>
          </a:bodyPr>
          <a:lstStyle/>
          <a:p>
            <a:pPr algn="l">
              <a:buNone/>
              <a:def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rPr>
              <a:t>《Hallo Betty》的中国传播抓手</a:t>
            </a:r>
            <a:endParaRPr sz="3000" b="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  <a:p>
            <a:pPr algn="l">
              <a:spcBef>
                <a:spcPts val="0"/>
              </a:spcBef>
              <a:buNone/>
              <a:def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Promotion Scenarios for </a:t>
            </a:r>
            <a:r>
              <a:rPr sz="1500" b="0" i="1">
                <a:solidFill>
                  <a:srgbClr val="9A9A9A"/>
                </a:solidFill>
                <a:latin typeface="Lora"/>
                <a:ea typeface="Lora"/>
                <a:cs typeface="Lora"/>
              </a:rPr>
              <a:t>Hallo Betty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 in </a:t>
            </a: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the Chinese Market</a:t>
            </a:r>
            <a:endParaRPr lang="en-US" sz="1500" b="0">
              <a:solidFill>
                <a:srgbClr val="9A9A9A"/>
              </a:solidFill>
              <a:latin typeface="Lora"/>
              <a:ea typeface="Lora"/>
              <a:cs typeface="Lora"/>
            </a:endParaRPr>
          </a:p>
        </p:txBody>
      </p:sp>
      <p:sp>
        <p:nvSpPr>
          <p:cNvPr id="534" name="Google Shape;534;p58"/>
          <p:cNvSpPr>
            <a:spLocks noGrp="1"/>
          </p:cNvSpPr>
          <p:nvPr>
            <p:ph idx="4294967295"/>
          </p:nvPr>
        </p:nvSpPr>
        <p:spPr>
          <a:xfrm>
            <a:off x="393700" y="1754188"/>
            <a:ext cx="5537200" cy="865187"/>
          </a:xfrm>
          <a:prstGeom prst="rect">
            <a:avLst/>
          </a:prstGeom>
        </p:spPr>
        <p:txBody>
          <a:bodyPr spcFirstLastPara="1" vert="horz" wrap="square" lIns="0" tIns="0" rIns="0" bIns="0" anchor="ctr"/>
          <a:lstStyle/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650" b="0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2000" b="1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主张</a:t>
            </a:r>
            <a:endParaRPr sz="2000">
              <a:solidFill>
                <a:srgbClr val="FF4305"/>
              </a:solidFill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650" b="0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2000" b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Proposition</a:t>
            </a:r>
            <a:endParaRPr sz="2000" b="1">
              <a:solidFill>
                <a:srgbClr val="FF7A42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2" name="Content Placeholder 10"/>
          <p:cNvSpPr>
            <a:spLocks noGrp="1"/>
          </p:cNvSpPr>
          <p:nvPr/>
        </p:nvSpPr>
        <p:spPr>
          <a:xfrm>
            <a:off x="7037705" y="1910182"/>
            <a:ext cx="3911600" cy="54875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3月8日及前一周形成明确档期理由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Set a clear reason for an </a:t>
            </a:r>
            <a:r>
              <a:rPr sz="140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+mn-ea"/>
              </a:rPr>
              <a:t>International Women's Day</a:t>
            </a:r>
            <a:r>
              <a:rPr lang="en-US" sz="140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+mn-ea"/>
              </a:rPr>
              <a:t>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release a week beforehand</a:t>
            </a:r>
            <a:endParaRPr lang="en-US"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3" name="Google Shape;340;p61"/>
          <p:cNvSpPr>
            <a:spLocks noGrp="1"/>
          </p:cNvSpPr>
          <p:nvPr/>
        </p:nvSpPr>
        <p:spPr>
          <a:xfrm>
            <a:off x="6658730" y="2078525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FF4709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FFFFFF"/>
              </a:buClr>
              <a:buSzPts val="2400"/>
              <a:buNone/>
            </a:pPr>
            <a:endParaRPr sz="3200">
              <a:solidFill>
                <a:srgbClr val="FFFFFF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sp>
        <p:nvSpPr>
          <p:cNvPr id="12" name="TextBox 11"/>
          <p:cNvSpPr>
            <a:spLocks noGrp="1"/>
          </p:cNvSpPr>
          <p:nvPr/>
        </p:nvSpPr>
        <p:spPr>
          <a:xfrm>
            <a:off x="393700" y="2893164"/>
            <a:ext cx="5537200" cy="292349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R="0" lvl="0" algn="l">
              <a:lnSpc>
                <a:spcPct val="114000"/>
              </a:lnSpc>
              <a:spcAft>
                <a:spcPts val="800"/>
              </a:spcAft>
              <a:buClrTx/>
              <a:buSzTx/>
              <a:buNone/>
              <a:defRPr sz="12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8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影片适合被包装为一部“陪伴身边女性”的温情电影。女性职场是议题入口，家庭关系和日常生活承担扩大受众的任务。</a:t>
            </a:r>
            <a:endParaRPr sz="18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R="0" lvl="0" algn="l">
              <a:lnSpc>
                <a:spcPct val="114000"/>
              </a:lnSpc>
              <a:spcBef>
                <a:spcPts val="5"/>
              </a:spcBef>
              <a:spcAft>
                <a:spcPts val="800"/>
              </a:spcAft>
              <a:buClrTx/>
              <a:buSzTx/>
              <a:buNone/>
              <a:defRPr sz="12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Position the film as a warm</a:t>
            </a:r>
            <a:r>
              <a:rPr lang="en-US"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-hearted</a:t>
            </a:r>
            <a:r>
              <a:rPr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story</a:t>
            </a:r>
            <a:r>
              <a:rPr lang="en-US"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with the theme of “supporting the women in our lives”</a:t>
            </a:r>
            <a:r>
              <a:rPr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.</a:t>
            </a:r>
            <a:r>
              <a:rPr lang="en-US"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The topic of “women at work”</a:t>
            </a:r>
            <a:r>
              <a:rPr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opens </a:t>
            </a:r>
            <a:r>
              <a:rPr lang="en-US"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up </a:t>
            </a:r>
            <a:r>
              <a:rPr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the conversation,</a:t>
            </a:r>
            <a:r>
              <a:rPr lang="en-US"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while topics such as “family relations” and “everyday lives”</a:t>
            </a:r>
            <a:r>
              <a:rPr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broaden the audience.</a:t>
            </a:r>
            <a:endParaRPr sz="18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16" name="Content Placeholder 10"/>
          <p:cNvSpPr>
            <a:spLocks noGrp="1"/>
          </p:cNvSpPr>
          <p:nvPr/>
        </p:nvSpPr>
        <p:spPr>
          <a:xfrm>
            <a:off x="7037705" y="2750286"/>
            <a:ext cx="3911600" cy="54875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激活《贝太厨房》与Betty Bossi的历史关联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Build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the historical link between Betty Bossi and Betty's Kitchen in China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17" name="Google Shape;340;p61"/>
          <p:cNvSpPr>
            <a:spLocks noGrp="1"/>
          </p:cNvSpPr>
          <p:nvPr/>
        </p:nvSpPr>
        <p:spPr>
          <a:xfrm>
            <a:off x="6658730" y="2918629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FF4709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FFFFFF"/>
              </a:buClr>
              <a:buSzPts val="2400"/>
              <a:buNone/>
            </a:pPr>
            <a:endParaRPr sz="3200">
              <a:solidFill>
                <a:srgbClr val="FFFFFF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sp>
        <p:nvSpPr>
          <p:cNvPr id="18" name="Content Placeholder 10"/>
          <p:cNvSpPr>
            <a:spLocks noGrp="1"/>
          </p:cNvSpPr>
          <p:nvPr/>
        </p:nvSpPr>
        <p:spPr>
          <a:xfrm>
            <a:off x="7037705" y="3590560"/>
            <a:ext cx="3911600" cy="54875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用厨房、广告和家庭劳动制造短视频话题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Promote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short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video topics around cooking, advertising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and domestic labor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19" name="Google Shape;340;p61"/>
          <p:cNvSpPr>
            <a:spLocks noGrp="1"/>
          </p:cNvSpPr>
          <p:nvPr/>
        </p:nvSpPr>
        <p:spPr>
          <a:xfrm>
            <a:off x="6658730" y="3758268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FF4709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FFFFFF"/>
              </a:buClr>
              <a:buSzPts val="2400"/>
              <a:buNone/>
            </a:pPr>
            <a:endParaRPr sz="3200">
              <a:solidFill>
                <a:srgbClr val="FFFFFF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sp>
        <p:nvSpPr>
          <p:cNvPr id="20" name="Content Placeholder 10"/>
          <p:cNvSpPr>
            <a:spLocks noGrp="1"/>
          </p:cNvSpPr>
          <p:nvPr/>
        </p:nvSpPr>
        <p:spPr>
          <a:xfrm>
            <a:off x="7037705" y="4558299"/>
            <a:ext cx="3911600" cy="54875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先在核心城市（如北京、上海、广州）验证，再扩大放映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Limited screenings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in Beijing, Shanghai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and Guangzhou before expanding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21" name="Google Shape;340;p61"/>
          <p:cNvSpPr>
            <a:spLocks noGrp="1"/>
          </p:cNvSpPr>
          <p:nvPr/>
        </p:nvSpPr>
        <p:spPr>
          <a:xfrm>
            <a:off x="6658730" y="4658062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FF4709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FFFFFF"/>
              </a:buClr>
              <a:buSzPts val="2400"/>
              <a:buNone/>
            </a:pPr>
            <a:endParaRPr sz="3200">
              <a:solidFill>
                <a:srgbClr val="FFFFFF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sp>
        <p:nvSpPr>
          <p:cNvPr id="23" name="Content Placeholder 10"/>
          <p:cNvSpPr>
            <a:spLocks noGrp="1"/>
          </p:cNvSpPr>
          <p:nvPr/>
        </p:nvSpPr>
        <p:spPr>
          <a:xfrm>
            <a:off x="7037705" y="5390149"/>
            <a:ext cx="3911600" cy="54875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主创交流用于提升影片可信度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S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trengthen credibility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through filmmaker Q&amp;As</a:t>
            </a:r>
            <a:endParaRPr lang="en-US"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24" name="Google Shape;340;p61"/>
          <p:cNvSpPr>
            <a:spLocks noGrp="1"/>
          </p:cNvSpPr>
          <p:nvPr/>
        </p:nvSpPr>
        <p:spPr>
          <a:xfrm>
            <a:off x="6658730" y="5545157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FF4709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FFFFFF"/>
              </a:buClr>
              <a:buSzPts val="2400"/>
              <a:buNone/>
            </a:pPr>
            <a:endParaRPr sz="3200">
              <a:solidFill>
                <a:srgbClr val="FFFFFF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3" name="Google Shape;533;p58"/>
          <p:cNvSpPr>
            <a:spLocks noGrp="1"/>
          </p:cNvSpPr>
          <p:nvPr>
            <p:ph type="title"/>
          </p:nvPr>
        </p:nvSpPr>
        <p:spPr>
          <a:xfrm>
            <a:off x="393700" y="344008"/>
            <a:ext cx="11404600" cy="1047491"/>
          </a:xfrm>
        </p:spPr>
        <p:txBody>
          <a:bodyPr spcFirstLastPara="1" vert="horz" wrap="square" lIns="0" tIns="0" rIns="0" bIns="0" anchor="t">
            <a:normAutofit/>
          </a:bodyPr>
          <a:lstStyle/>
          <a:p>
            <a:pPr algn="l">
              <a:buNone/>
              <a:def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rPr>
              <a:t>《Hallo Betty》的受众与风险</a:t>
            </a:r>
            <a:endParaRPr sz="3000" b="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  <a:p>
            <a:pPr algn="l">
              <a:spcBef>
                <a:spcPts val="0"/>
              </a:spcBef>
              <a:buNone/>
              <a:def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Potential A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udiences and </a:t>
            </a: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R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isks for </a:t>
            </a:r>
            <a:r>
              <a:rPr sz="1500" b="0" i="1">
                <a:solidFill>
                  <a:srgbClr val="9A9A9A"/>
                </a:solidFill>
                <a:latin typeface="Lora"/>
                <a:ea typeface="Lora"/>
                <a:cs typeface="Lora"/>
              </a:rPr>
              <a:t>Hallo Betty</a:t>
            </a:r>
            <a:endParaRPr sz="1500" b="0" i="1">
              <a:solidFill>
                <a:srgbClr val="9A9A9A"/>
              </a:solidFill>
              <a:latin typeface="Lora"/>
              <a:ea typeface="Lora"/>
              <a:cs typeface="Lora"/>
            </a:endParaRPr>
          </a:p>
        </p:txBody>
      </p:sp>
      <p:sp>
        <p:nvSpPr>
          <p:cNvPr id="534" name="Google Shape;534;p58"/>
          <p:cNvSpPr>
            <a:spLocks noGrp="1"/>
          </p:cNvSpPr>
          <p:nvPr>
            <p:ph idx="4294967295"/>
          </p:nvPr>
        </p:nvSpPr>
        <p:spPr>
          <a:xfrm>
            <a:off x="393700" y="2727960"/>
            <a:ext cx="3568700" cy="2628900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核心人群</a:t>
            </a:r>
            <a:endParaRPr sz="1400">
              <a:solidFill>
                <a:srgbClr val="FF4709"/>
              </a:solidFill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28至45岁都市女性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家庭观众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生活方式内容受众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5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1">
              <a:solidFill>
                <a:srgbClr val="FF7A42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5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Core audiences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Urban women aged 28 to 45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Famil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ies</a:t>
            </a:r>
            <a:endParaRPr lang="en-US"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Lifestyle-content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communities</a:t>
            </a:r>
            <a:endParaRPr lang="en-US"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8229600" y="2727960"/>
            <a:ext cx="3568700" cy="2628900"/>
          </a:xfrm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主要风险</a:t>
            </a:r>
            <a:endParaRPr sz="1400" b="1">
              <a:solidFill>
                <a:srgbClr val="FF4A00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女性议题不够尖锐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文化背景存在门槛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品牌认知不是票房保障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5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Main risks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The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feminist discussion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may feel too moderate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Cultural context creates barrier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Brand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recognition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does not guarantee ticket sales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311650" y="2727960"/>
            <a:ext cx="3568700" cy="2628900"/>
          </a:xfrm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可传播优势</a:t>
            </a:r>
            <a:endParaRPr sz="1400" b="1">
              <a:solidFill>
                <a:srgbClr val="FF4A00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工作与家庭平衡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女性争取职业空间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温情基调容易进入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lang="en-US" sz="1400" b="1">
              <a:solidFill>
                <a:srgbClr val="FF7A42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Promotional</a:t>
            </a:r>
            <a:r>
              <a:rPr sz="1400" b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strengths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Balancing work and family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-Women’s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fight for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professional space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An accessible, warm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-hearted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tone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5" name="Google Shape;534;p58"/>
          <p:cNvSpPr>
            <a:spLocks noGrp="1"/>
          </p:cNvSpPr>
          <p:nvPr/>
        </p:nvSpPr>
        <p:spPr>
          <a:xfrm>
            <a:off x="393700" y="1158875"/>
            <a:ext cx="8945245" cy="1397000"/>
          </a:xfrm>
          <a:prstGeom prst="rect">
            <a:avLst/>
          </a:prstGeom>
        </p:spPr>
        <p:txBody>
          <a:bodyPr spcFirstLastPara="1" vert="horz" wrap="square" lIns="0" tIns="0" rIns="0" bIns="0" anchor="t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275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传播需要把“瑞士家喻户晓”翻译成中国观众熟悉的生活问题，不能依赖海外品牌知名度。</a:t>
            </a:r>
            <a:endParaRPr sz="1600" b="0">
              <a:solidFill>
                <a:srgbClr val="66666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275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The campaign</a:t>
            </a:r>
            <a:r>
              <a:rPr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should </a:t>
            </a:r>
            <a:r>
              <a:rPr lang="en-US"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turn</a:t>
            </a:r>
            <a:r>
              <a:rPr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Betty Bossi's household-name status in Switzerland into familiar issues for Chinese audiences</a:t>
            </a:r>
            <a:r>
              <a:rPr lang="en-US"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instead of relying on the brand’s</a:t>
            </a:r>
            <a:r>
              <a:rPr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recognition </a:t>
            </a:r>
            <a:r>
              <a:rPr lang="en-US"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overseas.</a:t>
            </a:r>
            <a:endParaRPr sz="1600" b="0">
              <a:solidFill>
                <a:srgbClr val="777777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3" name="Google Shape;533;p58"/>
          <p:cNvSpPr>
            <a:spLocks noGrp="1"/>
          </p:cNvSpPr>
          <p:nvPr>
            <p:ph type="title"/>
          </p:nvPr>
        </p:nvSpPr>
        <p:spPr>
          <a:xfrm>
            <a:off x="0" y="1319530"/>
            <a:ext cx="5278755" cy="1262380"/>
          </a:xfrm>
        </p:spPr>
        <p:txBody>
          <a:bodyPr spcFirstLastPara="1" vert="horz" wrap="square" lIns="0" tIns="0" rIns="0" bIns="0" anchor="ctr">
            <a:noAutofit/>
          </a:bodyPr>
          <a:lstStyle/>
          <a:p>
            <a:pPr algn="ctr">
              <a:buNone/>
              <a:defRPr sz="2625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24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rPr>
              <a:t>厨房之外</a:t>
            </a:r>
            <a:endParaRPr sz="240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  <a:p>
            <a:pPr algn="ctr">
              <a:buNone/>
              <a:defRPr sz="2625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2400" b="0">
                <a:solidFill>
                  <a:srgbClr val="FF4A00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rPr>
              <a:t>她也有自己的名字</a:t>
            </a:r>
            <a:endParaRPr sz="240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  <a:p>
            <a:pPr algn="ctr">
              <a:spcBef>
                <a:spcPts val="0"/>
              </a:spcBef>
              <a:buNone/>
              <a:defRPr sz="2625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lang="en-US" sz="2400">
                <a:solidFill>
                  <a:srgbClr val="FF7A42"/>
                </a:solidFill>
                <a:latin typeface="Lora"/>
                <a:ea typeface="Lora"/>
                <a:cs typeface="Lora"/>
                <a:sym typeface="+mn-ea"/>
              </a:rPr>
              <a:t>S</a:t>
            </a:r>
            <a:r>
              <a:rPr sz="2400">
                <a:solidFill>
                  <a:srgbClr val="FF7A42"/>
                </a:solidFill>
                <a:latin typeface="Lora"/>
                <a:ea typeface="Lora"/>
                <a:cs typeface="Lora"/>
                <a:sym typeface="+mn-ea"/>
              </a:rPr>
              <a:t>he </a:t>
            </a:r>
            <a:r>
              <a:rPr lang="en-US" sz="2400">
                <a:solidFill>
                  <a:srgbClr val="FF7A42"/>
                </a:solidFill>
                <a:latin typeface="Lora"/>
                <a:ea typeface="Lora"/>
                <a:cs typeface="Lora"/>
                <a:sym typeface="+mn-ea"/>
              </a:rPr>
              <a:t>H</a:t>
            </a:r>
            <a:r>
              <a:rPr sz="2400">
                <a:solidFill>
                  <a:srgbClr val="FF7A42"/>
                </a:solidFill>
                <a:latin typeface="Lora"/>
                <a:ea typeface="Lora"/>
                <a:cs typeface="Lora"/>
                <a:sym typeface="+mn-ea"/>
              </a:rPr>
              <a:t>as a </a:t>
            </a:r>
            <a:r>
              <a:rPr lang="en-US" sz="2400">
                <a:solidFill>
                  <a:srgbClr val="FF7A42"/>
                </a:solidFill>
                <a:latin typeface="Lora"/>
                <a:ea typeface="Lora"/>
                <a:cs typeface="Lora"/>
                <a:sym typeface="+mn-ea"/>
              </a:rPr>
              <a:t>N</a:t>
            </a:r>
            <a:r>
              <a:rPr sz="2400">
                <a:solidFill>
                  <a:srgbClr val="FF7A42"/>
                </a:solidFill>
                <a:latin typeface="Lora"/>
                <a:ea typeface="Lora"/>
                <a:cs typeface="Lora"/>
                <a:sym typeface="+mn-ea"/>
              </a:rPr>
              <a:t>ame of </a:t>
            </a:r>
            <a:r>
              <a:rPr lang="en-US" sz="2400">
                <a:solidFill>
                  <a:srgbClr val="FF7A42"/>
                </a:solidFill>
                <a:latin typeface="Lora"/>
                <a:ea typeface="Lora"/>
                <a:cs typeface="Lora"/>
                <a:sym typeface="+mn-ea"/>
              </a:rPr>
              <a:t>H</a:t>
            </a:r>
            <a:r>
              <a:rPr sz="2400">
                <a:solidFill>
                  <a:srgbClr val="FF7A42"/>
                </a:solidFill>
                <a:latin typeface="Lora"/>
                <a:ea typeface="Lora"/>
                <a:cs typeface="Lora"/>
                <a:sym typeface="+mn-ea"/>
              </a:rPr>
              <a:t>er </a:t>
            </a:r>
            <a:r>
              <a:rPr lang="en-US" sz="2400">
                <a:solidFill>
                  <a:srgbClr val="FF7A42"/>
                </a:solidFill>
                <a:latin typeface="Lora"/>
                <a:ea typeface="Lora"/>
                <a:cs typeface="Lora"/>
                <a:sym typeface="+mn-ea"/>
              </a:rPr>
              <a:t>O</a:t>
            </a:r>
            <a:r>
              <a:rPr sz="2400">
                <a:solidFill>
                  <a:srgbClr val="FF7A42"/>
                </a:solidFill>
                <a:latin typeface="Lora"/>
                <a:ea typeface="Lora"/>
                <a:cs typeface="Lora"/>
                <a:sym typeface="+mn-ea"/>
              </a:rPr>
              <a:t>wn</a:t>
            </a:r>
            <a:br>
              <a:rPr sz="2400">
                <a:solidFill>
                  <a:srgbClr val="FF7A42"/>
                </a:solidFill>
                <a:latin typeface="Lora"/>
                <a:ea typeface="Lora"/>
                <a:cs typeface="Lora"/>
                <a:sym typeface="+mn-ea"/>
              </a:rPr>
            </a:br>
            <a:r>
              <a:rPr sz="24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Beyond the </a:t>
            </a:r>
            <a:r>
              <a:rPr lang="en-US" sz="24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K</a:t>
            </a:r>
            <a:r>
              <a:rPr sz="24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itchen</a:t>
            </a:r>
            <a:endParaRPr sz="2400" b="0">
              <a:solidFill>
                <a:srgbClr val="9A9A9A"/>
              </a:solidFill>
              <a:latin typeface="Lora"/>
              <a:ea typeface="Lora"/>
              <a:cs typeface="Lora"/>
            </a:endParaRPr>
          </a:p>
        </p:txBody>
      </p:sp>
      <p:sp>
        <p:nvSpPr>
          <p:cNvPr id="534" name="Google Shape;534;p58"/>
          <p:cNvSpPr>
            <a:spLocks noGrp="1"/>
          </p:cNvSpPr>
          <p:nvPr>
            <p:ph idx="4294967295"/>
          </p:nvPr>
        </p:nvSpPr>
        <p:spPr>
          <a:xfrm>
            <a:off x="3507427" y="2581681"/>
            <a:ext cx="7897486" cy="2616365"/>
          </a:xfrm>
        </p:spPr>
        <p:txBody>
          <a:bodyPr spcFirstLastPara="1" vert="horz" wrap="square" lIns="0" tIns="0" rIns="0" bIns="0" anchor="ctr">
            <a:noAutofit/>
          </a:bodyPr>
          <a:lstStyle/>
          <a:p>
            <a:pPr marL="0" indent="0" algn="ctr">
              <a:lnSpc>
                <a:spcPct val="114000"/>
              </a:lnSpc>
              <a:spcBef>
                <a:spcPts val="0"/>
              </a:spcBef>
              <a:spcAft>
                <a:spcPts val="1500"/>
              </a:spcAft>
              <a:buNone/>
              <a:defRPr sz="12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主传播语</a:t>
            </a:r>
            <a:r>
              <a:rPr lang="en-US" sz="16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:</a:t>
            </a:r>
            <a:endParaRPr sz="16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ctr">
              <a:lnSpc>
                <a:spcPct val="114000"/>
              </a:lnSpc>
              <a:spcBef>
                <a:spcPts val="0"/>
              </a:spcBef>
              <a:spcAft>
                <a:spcPts val="1500"/>
              </a:spcAft>
              <a:buNone/>
              <a:defRPr sz="12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今天先别做饭，陪她去看一场电影。</a:t>
            </a:r>
            <a:endParaRPr sz="1600"/>
          </a:p>
          <a:p>
            <a:pPr marL="0" indent="0" algn="ctr">
              <a:lnSpc>
                <a:spcPct val="114000"/>
              </a:lnSpc>
              <a:spcBef>
                <a:spcPts val="0"/>
              </a:spcBef>
              <a:spcAft>
                <a:spcPts val="1500"/>
              </a:spcAft>
              <a:buNone/>
              <a:defRPr sz="12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内容基调</a:t>
            </a:r>
            <a:r>
              <a:rPr lang="en-US" sz="16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:</a:t>
            </a:r>
            <a:endParaRPr sz="16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ctr">
              <a:lnSpc>
                <a:spcPct val="114000"/>
              </a:lnSpc>
              <a:spcBef>
                <a:spcPts val="0"/>
              </a:spcBef>
              <a:spcAft>
                <a:spcPts val="1500"/>
              </a:spcAft>
              <a:buNone/>
              <a:defRPr sz="12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温情、幽默、有时代质感。减少对抗性标签，强化陪伴与理解。</a:t>
            </a:r>
            <a:endParaRPr sz="16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ctr">
              <a:lnSpc>
                <a:spcPct val="114000"/>
              </a:lnSpc>
              <a:spcBef>
                <a:spcPts val="0"/>
              </a:spcBef>
              <a:spcAft>
                <a:spcPts val="1500"/>
              </a:spcAft>
              <a:buNone/>
              <a:defRPr sz="12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Core lin</a:t>
            </a:r>
            <a:r>
              <a:rPr lang="en-US"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e:</a:t>
            </a:r>
            <a:endParaRPr sz="16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ctr">
              <a:lnSpc>
                <a:spcPct val="114000"/>
              </a:lnSpc>
              <a:spcBef>
                <a:spcPts val="0"/>
              </a:spcBef>
              <a:spcAft>
                <a:spcPts val="1500"/>
              </a:spcAft>
              <a:buNone/>
              <a:defRPr sz="12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No cooking tonight. Take her to the movies.</a:t>
            </a:r>
            <a:endParaRPr sz="16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ctr">
              <a:lnSpc>
                <a:spcPct val="114000"/>
              </a:lnSpc>
              <a:spcBef>
                <a:spcPts val="0"/>
              </a:spcBef>
              <a:spcAft>
                <a:spcPts val="1500"/>
              </a:spcAft>
              <a:buNone/>
              <a:defRPr sz="12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Tone</a:t>
            </a:r>
            <a:r>
              <a:rPr lang="en-US"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:</a:t>
            </a:r>
            <a:endParaRPr sz="16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ctr">
              <a:lnSpc>
                <a:spcPct val="114000"/>
              </a:lnSpc>
              <a:spcBef>
                <a:spcPts val="0"/>
              </a:spcBef>
              <a:spcAft>
                <a:spcPts val="1500"/>
              </a:spcAft>
              <a:buNone/>
              <a:defRPr sz="12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Warm</a:t>
            </a:r>
            <a:r>
              <a:rPr lang="en-US"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-hearted</a:t>
            </a: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 humorous</a:t>
            </a:r>
            <a:r>
              <a:rPr lang="en-US"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</a:t>
            </a: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and grounded in its </a:t>
            </a:r>
            <a:r>
              <a:rPr lang="en-US"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time </a:t>
            </a: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period. Avoid confrontational labels and emphasize </a:t>
            </a:r>
            <a:r>
              <a:rPr lang="en-US"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on </a:t>
            </a: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companionship and understanding.</a:t>
            </a:r>
            <a:endParaRPr sz="16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3" name="Subtitle 4"/>
          <p:cNvSpPr>
            <a:spLocks noGrp="1"/>
          </p:cNvSpPr>
          <p:nvPr/>
        </p:nvSpPr>
        <p:spPr>
          <a:xfrm>
            <a:off x="3244850" y="653262"/>
            <a:ext cx="5702300" cy="361798"/>
          </a:xfrm>
          <a:prstGeom prst="rect">
            <a:avLst/>
          </a:prstGeom>
        </p:spPr>
        <p:txBody>
          <a:bodyPr vert="horz" wrap="square" lIns="0" tIns="0" rIns="0" bIns="0" anchor="ctr">
            <a:no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None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  <a:defRPr sz="1050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2000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传播命题</a:t>
            </a:r>
            <a:endParaRPr sz="2000" b="0">
              <a:solidFill>
                <a:srgbClr val="66666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algn="ctr">
              <a:spcBef>
                <a:spcPts val="0"/>
              </a:spcBef>
              <a:buNone/>
              <a:defRPr sz="1050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20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Campaign </a:t>
            </a:r>
            <a:r>
              <a:rPr lang="en-US" sz="20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P</a:t>
            </a:r>
            <a:r>
              <a:rPr sz="20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roposition</a:t>
            </a:r>
            <a:endParaRPr sz="2000" b="0">
              <a:solidFill>
                <a:srgbClr val="777777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3" name="Google Shape;533;p58"/>
          <p:cNvSpPr>
            <a:spLocks noGrp="1"/>
          </p:cNvSpPr>
          <p:nvPr>
            <p:ph type="title"/>
          </p:nvPr>
        </p:nvSpPr>
        <p:spPr>
          <a:xfrm>
            <a:off x="393700" y="344008"/>
            <a:ext cx="11404600" cy="1047491"/>
          </a:xfrm>
        </p:spPr>
        <p:txBody>
          <a:bodyPr spcFirstLastPara="1" vert="horz" wrap="square" lIns="0" tIns="0" rIns="0" bIns="0" anchor="t">
            <a:normAutofit/>
          </a:bodyPr>
          <a:lstStyle/>
          <a:p>
            <a:pPr algn="l">
              <a:buNone/>
              <a:def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rPr>
              <a:t>《Hallo Betty》模拟宣发节奏</a:t>
            </a:r>
            <a:endParaRPr sz="3000" b="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  <a:p>
            <a:pPr algn="l">
              <a:spcBef>
                <a:spcPts val="0"/>
              </a:spcBef>
              <a:buNone/>
              <a:def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P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ublicity </a:t>
            </a: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T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imeline </a:t>
            </a: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Scenario 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for </a:t>
            </a:r>
            <a:r>
              <a:rPr sz="1500" b="0" i="1">
                <a:solidFill>
                  <a:srgbClr val="9A9A9A"/>
                </a:solidFill>
                <a:latin typeface="Lora"/>
                <a:ea typeface="Lora"/>
                <a:cs typeface="Lora"/>
              </a:rPr>
              <a:t>Hallo Betty</a:t>
            </a:r>
            <a:endParaRPr sz="1500" b="0" i="1">
              <a:solidFill>
                <a:srgbClr val="9A9A9A"/>
              </a:solidFill>
              <a:latin typeface="Lora"/>
              <a:ea typeface="Lora"/>
              <a:cs typeface="Lora"/>
            </a:endParaRPr>
          </a:p>
        </p:txBody>
      </p:sp>
      <p:sp>
        <p:nvSpPr>
          <p:cNvPr id="534" name="Google Shape;534;p58"/>
          <p:cNvSpPr>
            <a:spLocks noGrp="1"/>
          </p:cNvSpPr>
          <p:nvPr>
            <p:ph idx="4294967295"/>
          </p:nvPr>
        </p:nvSpPr>
        <p:spPr>
          <a:xfrm>
            <a:off x="393700" y="1893888"/>
            <a:ext cx="5537200" cy="865187"/>
          </a:xfrm>
          <a:prstGeom prst="rect">
            <a:avLst/>
          </a:prstGeom>
        </p:spPr>
        <p:txBody>
          <a:bodyPr spcFirstLastPara="1" vert="horz" wrap="square" lIns="0" tIns="0" rIns="0" bIns="0" anchor="t"/>
          <a:lstStyle/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500" b="0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800" b="0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模拟档期：3月8日</a:t>
            </a:r>
            <a:endParaRPr sz="1800">
              <a:solidFill>
                <a:srgbClr val="FF4305"/>
              </a:solidFill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500" b="0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800" b="0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Hypothetical release date:</a:t>
            </a:r>
            <a:r>
              <a:rPr lang="en-US" sz="1800" b="0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March 8</a:t>
            </a:r>
            <a:endParaRPr lang="en-US" sz="1800" b="0">
              <a:solidFill>
                <a:srgbClr val="FF7A42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2" name="Content Placeholder 10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796405" y="1855572"/>
            <a:ext cx="3911600" cy="54875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T-28  发布定档信息与人物海报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T-28  Announce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release 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date and release character posters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3" name="Google Shape;340;p6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489185" y="2030900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FF4709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FFFFFF"/>
              </a:buClr>
              <a:buSzPts val="2400"/>
              <a:buNone/>
            </a:pPr>
            <a:endParaRPr sz="3200">
              <a:solidFill>
                <a:srgbClr val="FFFFFF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sp>
        <p:nvSpPr>
          <p:cNvPr id="12" name="TextBox 11"/>
          <p:cNvSpPr>
            <a:spLocks noGrp="1"/>
          </p:cNvSpPr>
          <p:nvPr/>
        </p:nvSpPr>
        <p:spPr>
          <a:xfrm>
            <a:off x="393700" y="3185264"/>
            <a:ext cx="5537200" cy="292349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R="0" lvl="0" algn="l">
              <a:lnSpc>
                <a:spcPct val="114000"/>
              </a:lnSpc>
              <a:spcAft>
                <a:spcPts val="800"/>
              </a:spcAft>
              <a:buClrTx/>
              <a:buSzTx/>
              <a:buNone/>
              <a:defRPr sz="12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8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以四星期为一个完整周期。宣传不追求大覆盖，先把女性、家庭与生活方式人群组织起来。</a:t>
            </a:r>
            <a:endParaRPr sz="18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R="0" lvl="0" algn="l">
              <a:lnSpc>
                <a:spcPct val="114000"/>
              </a:lnSpc>
              <a:spcBef>
                <a:spcPts val="5"/>
              </a:spcBef>
              <a:spcAft>
                <a:spcPts val="800"/>
              </a:spcAft>
              <a:buClrTx/>
              <a:buSzTx/>
              <a:buNone/>
              <a:defRPr sz="12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Adopt</a:t>
            </a:r>
            <a:r>
              <a:rPr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 four-week campaign cycle</a:t>
            </a:r>
            <a:r>
              <a:rPr lang="en-US"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 r</a:t>
            </a:r>
            <a:r>
              <a:rPr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ather than</a:t>
            </a:r>
            <a:r>
              <a:rPr lang="en-US"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going after a</a:t>
            </a:r>
            <a:r>
              <a:rPr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broad</a:t>
            </a:r>
            <a:r>
              <a:rPr lang="en-US"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approach. O</a:t>
            </a:r>
            <a:r>
              <a:rPr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rganize </a:t>
            </a:r>
            <a:r>
              <a:rPr lang="en-US"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female audiences</a:t>
            </a:r>
            <a:r>
              <a:rPr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 famil</a:t>
            </a:r>
            <a:r>
              <a:rPr lang="en-US"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ies,</a:t>
            </a:r>
            <a:r>
              <a:rPr sz="18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and lifestyle communities first.</a:t>
            </a:r>
            <a:endParaRPr sz="18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16" name="Content Placeholder 10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796405" y="2712186"/>
            <a:ext cx="3911600" cy="54875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T-21  释出职场线预告，联动女性媒体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T-21  Release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workplac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e-themed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trailer and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interact with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women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-lead medias</a:t>
            </a:r>
            <a:endParaRPr lang="en-US"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17" name="Google Shape;340;p6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489185" y="2880529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FF4709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FFFFFF"/>
              </a:buClr>
              <a:buSzPts val="2400"/>
              <a:buNone/>
            </a:pPr>
            <a:endParaRPr sz="3200">
              <a:solidFill>
                <a:srgbClr val="FFFFFF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sp>
        <p:nvSpPr>
          <p:cNvPr id="18" name="Content Placeholder 10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6796405" y="3579130"/>
            <a:ext cx="3911600" cy="54875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T-14  发布家庭线内容，启动伴侣购票倡议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T-14  Release family-focused content and launch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the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companion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-ticket 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initiative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19" name="Google Shape;340;p6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6489185" y="3779223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FF4709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FFFFFF"/>
              </a:buClr>
              <a:buSzPts val="2400"/>
              <a:buNone/>
            </a:pPr>
            <a:endParaRPr sz="3200">
              <a:solidFill>
                <a:srgbClr val="FFFFFF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sp>
        <p:nvSpPr>
          <p:cNvPr id="20" name="Content Placeholder 10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6796405" y="4482099"/>
            <a:ext cx="3911600" cy="54875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T-7  城市点映与美食类创作者看片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T-7 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Organize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city previews for food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&amp;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lifestyle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-content 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creators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21" name="Google Shape;340;p61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489185" y="4673937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FF4709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FFFFFF"/>
              </a:buClr>
              <a:buSzPts val="2400"/>
              <a:buNone/>
            </a:pPr>
            <a:endParaRPr sz="3200">
              <a:solidFill>
                <a:srgbClr val="FFFFFF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sp>
        <p:nvSpPr>
          <p:cNvPr id="23" name="Content Placeholder 10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6796405" y="5402214"/>
            <a:ext cx="3911600" cy="54875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T-1至T+3  主创交流、口碑短片与影院加场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T-1 to T+3  Filmmaker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Q&amp;As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 review clips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and added screenings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24" name="Google Shape;340;p61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6489185" y="5569922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FF4709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FFFFFF"/>
              </a:buClr>
              <a:buSzPts val="2400"/>
              <a:buNone/>
            </a:pPr>
            <a:endParaRPr sz="3200">
              <a:solidFill>
                <a:srgbClr val="FFFFFF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3" name="Google Shape;533;p58"/>
          <p:cNvSpPr>
            <a:spLocks noGrp="1"/>
          </p:cNvSpPr>
          <p:nvPr>
            <p:ph type="title"/>
          </p:nvPr>
        </p:nvSpPr>
        <p:spPr>
          <a:xfrm>
            <a:off x="393700" y="344008"/>
            <a:ext cx="5537200" cy="1047491"/>
          </a:xfrm>
        </p:spPr>
        <p:txBody>
          <a:bodyPr spcFirstLastPara="1" vert="horz" wrap="square" lIns="0" tIns="0" rIns="0" bIns="0" anchor="t">
            <a:normAutofit/>
          </a:bodyPr>
          <a:lstStyle/>
          <a:p>
            <a:pPr algn="l">
              <a:buNone/>
              <a:defRPr sz="255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255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rPr>
              <a:t>案例二  《Bloody Daughter》</a:t>
            </a:r>
            <a:endParaRPr sz="2850" b="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  <a:p>
            <a:pPr algn="l">
              <a:spcBef>
                <a:spcPts val="0"/>
              </a:spcBef>
              <a:buNone/>
              <a:defRPr sz="255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1425" b="0">
                <a:solidFill>
                  <a:srgbClr val="9A9A9A"/>
                </a:solidFill>
                <a:latin typeface="Lora"/>
                <a:ea typeface="Lora"/>
                <a:cs typeface="Lora"/>
              </a:rPr>
              <a:t>Case </a:t>
            </a:r>
            <a:r>
              <a:rPr lang="en-US" sz="1425" b="0">
                <a:solidFill>
                  <a:srgbClr val="9A9A9A"/>
                </a:solidFill>
                <a:latin typeface="Lora"/>
                <a:ea typeface="Lora"/>
                <a:cs typeface="Lora"/>
              </a:rPr>
              <a:t>#</a:t>
            </a:r>
            <a:r>
              <a:rPr sz="1425" b="0">
                <a:solidFill>
                  <a:srgbClr val="9A9A9A"/>
                </a:solidFill>
                <a:latin typeface="Lora"/>
                <a:ea typeface="Lora"/>
                <a:cs typeface="Lora"/>
              </a:rPr>
              <a:t>2: </a:t>
            </a:r>
            <a:r>
              <a:rPr sz="1425" b="0" i="1">
                <a:solidFill>
                  <a:srgbClr val="9A9A9A"/>
                </a:solidFill>
                <a:latin typeface="Lora"/>
                <a:ea typeface="Lora"/>
                <a:cs typeface="Lora"/>
              </a:rPr>
              <a:t>Bloody Daughter</a:t>
            </a:r>
            <a:endParaRPr sz="1425" b="0" i="1">
              <a:solidFill>
                <a:srgbClr val="9A9A9A"/>
              </a:solidFill>
              <a:latin typeface="Lora"/>
              <a:ea typeface="Lora"/>
              <a:cs typeface="Lora"/>
            </a:endParaRPr>
          </a:p>
        </p:txBody>
      </p:sp>
      <p:pic>
        <p:nvPicPr>
          <p:cNvPr id="541" name="Picture 3"/>
          <p:cNvPicPr>
            <a:picLocks noChangeAspect="1"/>
          </p:cNvPicPr>
          <p:nvPr/>
        </p:nvPicPr>
        <p:blipFill>
          <a:blip r:embed="rId1"/>
          <a:srcRect l="5428" t="29168" b="23013"/>
          <a:stretch>
            <a:fillRect/>
          </a:stretch>
        </p:blipFill>
        <p:spPr>
          <a:xfrm>
            <a:off x="6269040" y="396409"/>
            <a:ext cx="5539740" cy="5602070"/>
          </a:xfrm>
          <a:prstGeom prst="roundRect">
            <a:avLst>
              <a:gd name="adj" fmla="val 1361"/>
            </a:avLst>
          </a:prstGeom>
        </p:spPr>
      </p:pic>
      <p:sp>
        <p:nvSpPr>
          <p:cNvPr id="2" name="Google Shape;534;p58"/>
          <p:cNvSpPr>
            <a:spLocks noGrp="1"/>
          </p:cNvSpPr>
          <p:nvPr/>
        </p:nvSpPr>
        <p:spPr>
          <a:xfrm>
            <a:off x="393700" y="1252538"/>
            <a:ext cx="5537200" cy="865187"/>
          </a:xfrm>
          <a:prstGeom prst="rect">
            <a:avLst/>
          </a:prstGeom>
        </p:spPr>
        <p:txBody>
          <a:bodyPr spcFirstLastPara="1" vert="horz" wrap="square" lIns="0" tIns="0" rIns="0" bIns="0" anchor="t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390" b="0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建议传播名《阿格里奇：女儿的目光》</a:t>
            </a:r>
            <a:endParaRPr sz="1400">
              <a:solidFill>
                <a:srgbClr val="FF4305"/>
              </a:solidFill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390" b="0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Suggested Chinese campaign title:</a:t>
            </a:r>
            <a:endParaRPr sz="1400">
              <a:solidFill>
                <a:srgbClr val="FF4305"/>
              </a:solidFill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390" b="0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 i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Argerich: Through Her Daughter's Eyes</a:t>
            </a:r>
            <a:endParaRPr sz="1400" b="0" i="1">
              <a:solidFill>
                <a:srgbClr val="FF7A42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3" name="TextBox 2"/>
          <p:cNvSpPr>
            <a:spLocks noGrp="1"/>
          </p:cNvSpPr>
          <p:nvPr/>
        </p:nvSpPr>
        <p:spPr>
          <a:xfrm>
            <a:off x="393700" y="2455014"/>
            <a:ext cx="5537200" cy="300979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R="0" lvl="0" algn="l">
              <a:lnSpc>
                <a:spcPct val="114000"/>
              </a:lnSpc>
              <a:spcAft>
                <a:spcPts val="800"/>
              </a:spcAft>
              <a:buClrTx/>
              <a:buSz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导演Stéphanie Argerich把镜头对准母亲、钢琴家Martha Argerich，以及这位传奇音乐家背后的家庭关系。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R="0" lvl="0" algn="l">
              <a:lnSpc>
                <a:spcPct val="114000"/>
              </a:lnSpc>
              <a:spcAft>
                <a:spcPts val="800"/>
              </a:spcAft>
              <a:buClrTx/>
              <a:buSzTx/>
              <a:buNone/>
              <a:defRPr sz="105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类型：纪录片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R="0" lvl="0" algn="l">
              <a:lnSpc>
                <a:spcPct val="114000"/>
              </a:lnSpc>
              <a:spcAft>
                <a:spcPts val="800"/>
              </a:spcAft>
              <a:buClrTx/>
              <a:buSz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片长：95分钟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R="0" lvl="0" algn="l">
              <a:lnSpc>
                <a:spcPct val="114000"/>
              </a:lnSpc>
              <a:spcAft>
                <a:spcPts val="800"/>
              </a:spcAft>
              <a:buClrTx/>
              <a:buSz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首映：2012年11月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R="0" lvl="0" algn="l">
              <a:lnSpc>
                <a:spcPct val="114000"/>
              </a:lnSpc>
              <a:spcAft>
                <a:spcPts val="800"/>
              </a:spcAft>
              <a:buClrTx/>
              <a:buSz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获奖：2013年FIPA音乐与表演类金奖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R="0" lvl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Director Stéphanie Argerich turns the camera toward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s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her mother, pianist Martha Argerich, and the family relationships behind the legendary musician.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R="0" lvl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Genre: Documentary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R="0" lvl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Runtime: 95 minutes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R="0" lvl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Premiere: No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v.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2012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R="0" lvl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Award: 2013 FIPA Gold Award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for 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Music and Performance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535" name="圆角矩形 534"/>
          <p:cNvSpPr>
            <a:spLocks noGrp="1"/>
          </p:cNvSpPr>
          <p:nvPr/>
        </p:nvSpPr>
        <p:spPr>
          <a:xfrm>
            <a:off x="6269069" y="396431"/>
            <a:ext cx="5539740" cy="5602034"/>
          </a:xfrm>
          <a:prstGeom prst="roundRect">
            <a:avLst>
              <a:gd name="adj" fmla="val 1376"/>
            </a:avLst>
          </a:pr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</p:sp>
      <p:pic>
        <p:nvPicPr>
          <p:cNvPr id="545" name="图片 5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9069" y="1128874"/>
            <a:ext cx="5539740" cy="4137146"/>
          </a:xfrm>
          <a:prstGeom prst="roundRect">
            <a:avLst>
              <a:gd name="adj" fmla="val 1376"/>
            </a:avLst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3" name="Google Shape;533;p58"/>
          <p:cNvSpPr>
            <a:spLocks noGrp="1"/>
          </p:cNvSpPr>
          <p:nvPr>
            <p:ph type="title"/>
          </p:nvPr>
        </p:nvSpPr>
        <p:spPr>
          <a:xfrm>
            <a:off x="393700" y="344008"/>
            <a:ext cx="11404600" cy="1047491"/>
          </a:xfrm>
        </p:spPr>
        <p:txBody>
          <a:bodyPr spcFirstLastPara="1" vert="horz" wrap="square" lIns="0" tIns="0" rIns="0" bIns="0" anchor="t">
            <a:normAutofit/>
          </a:bodyPr>
          <a:lstStyle/>
          <a:p>
            <a:pPr algn="l">
              <a:buNone/>
              <a:def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rPr>
              <a:t>《Bloody Daughter》的稀缺性与局限</a:t>
            </a:r>
            <a:r>
              <a:rPr lang="zh-CN"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rPr>
              <a:t>性</a:t>
            </a:r>
            <a:endParaRPr sz="3000" b="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  <a:p>
            <a:pPr algn="l">
              <a:spcBef>
                <a:spcPts val="0"/>
              </a:spcBef>
              <a:buNone/>
              <a:def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Distinctive </a:t>
            </a: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Q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ualities and </a:t>
            </a: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L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imitations of </a:t>
            </a:r>
            <a:r>
              <a:rPr sz="1500" b="0" i="1">
                <a:solidFill>
                  <a:srgbClr val="9A9A9A"/>
                </a:solidFill>
                <a:latin typeface="Lora"/>
                <a:ea typeface="Lora"/>
                <a:cs typeface="Lora"/>
              </a:rPr>
              <a:t>Bloody Daughter</a:t>
            </a:r>
            <a:endParaRPr sz="1500" b="0" i="1">
              <a:solidFill>
                <a:srgbClr val="9A9A9A"/>
              </a:solidFill>
              <a:latin typeface="Lora"/>
              <a:ea typeface="Lora"/>
              <a:cs typeface="Lora"/>
            </a:endParaRPr>
          </a:p>
        </p:txBody>
      </p:sp>
      <p:sp>
        <p:nvSpPr>
          <p:cNvPr id="534" name="Google Shape;534;p58"/>
          <p:cNvSpPr>
            <a:spLocks noGrp="1"/>
          </p:cNvSpPr>
          <p:nvPr>
            <p:ph idx="4294967295"/>
          </p:nvPr>
        </p:nvSpPr>
        <p:spPr>
          <a:xfrm>
            <a:off x="325755" y="2596515"/>
            <a:ext cx="3568700" cy="2628900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内容稀缺性</a:t>
            </a:r>
            <a:endParaRPr sz="1400">
              <a:solidFill>
                <a:srgbClr val="FF4709"/>
              </a:solidFill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家庭录像质感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母女视角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音乐与亲密关系交织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5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Distinctiv</a:t>
            </a:r>
            <a:r>
              <a:rPr lang="en-US" sz="1400" b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enss</a:t>
            </a:r>
            <a:endParaRPr lang="en-US" sz="1400" b="1">
              <a:solidFill>
                <a:srgbClr val="FF7A42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The intimacy of home video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s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A daughter's point of view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Music intertwined with family relationships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8161655" y="2596515"/>
            <a:ext cx="3568700" cy="2628900"/>
          </a:xfrm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市场限制</a:t>
            </a:r>
            <a:endParaRPr sz="1400" b="1">
              <a:solidFill>
                <a:srgbClr val="FF4A00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大众知名度有限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纪录片票房空间较窄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旧片需要新的观看理由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5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Market limitations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Limited mainstream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recognition</a:t>
            </a:r>
            <a:endParaRPr lang="en-US"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A narrow theatrical market for documentaries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-R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eason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s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for watching a previously released film</a:t>
            </a:r>
            <a:endParaRPr lang="en-US"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243705" y="2596515"/>
            <a:ext cx="3568700" cy="2628900"/>
          </a:xfrm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核心观众</a:t>
            </a:r>
            <a:endParaRPr sz="1400" b="1">
              <a:solidFill>
                <a:srgbClr val="FF4A00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古典乐爱好者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艺术电影观众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音乐院校与专业社群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buNone/>
              <a:defRPr sz="15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buNone/>
              <a:defRPr sz="15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Core audiences</a:t>
            </a:r>
            <a:endParaRPr sz="1400" b="1">
              <a:solidFill>
                <a:srgbClr val="FF7A42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Classical music enthusiasts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Arthouse film audiences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-Music institutions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and professional communities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5" name="Google Shape;534;p58"/>
          <p:cNvSpPr>
            <a:spLocks noGrp="1"/>
          </p:cNvSpPr>
          <p:nvPr/>
        </p:nvSpPr>
        <p:spPr>
          <a:xfrm>
            <a:off x="393700" y="1188359"/>
            <a:ext cx="6308042" cy="1397001"/>
          </a:xfrm>
          <a:prstGeom prst="rect">
            <a:avLst/>
          </a:prstGeom>
        </p:spPr>
        <p:txBody>
          <a:bodyPr spcFirstLastPara="1" vert="horz" wrap="square" lIns="0" tIns="0" rIns="0" bIns="0" anchor="t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275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影片价值来自“女儿拍母亲”的私人距离，而不只是古典音乐明星纪录片。</a:t>
            </a:r>
            <a:endParaRPr sz="1400" b="0">
              <a:solidFill>
                <a:srgbClr val="66666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275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The film's value comes from the intimate </a:t>
            </a:r>
            <a:r>
              <a:rPr lang="en-US" sz="14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approach</a:t>
            </a:r>
            <a:r>
              <a:rPr sz="14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of a</a:t>
            </a:r>
            <a:r>
              <a:rPr lang="en-US" sz="14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mother through her daughter’s eyes</a:t>
            </a:r>
            <a:r>
              <a:rPr sz="14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 rather than from</a:t>
            </a:r>
            <a:r>
              <a:rPr lang="en-US" sz="14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the perspective of a </a:t>
            </a:r>
            <a:r>
              <a:rPr sz="14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celebrity or classical music alone.</a:t>
            </a:r>
            <a:endParaRPr sz="1400" b="0">
              <a:solidFill>
                <a:srgbClr val="66666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3" name="Google Shape;533;p58"/>
          <p:cNvSpPr>
            <a:spLocks noGrp="1"/>
          </p:cNvSpPr>
          <p:nvPr>
            <p:ph type="title"/>
          </p:nvPr>
        </p:nvSpPr>
        <p:spPr>
          <a:xfrm>
            <a:off x="393700" y="344008"/>
            <a:ext cx="11404600" cy="1047491"/>
          </a:xfrm>
        </p:spPr>
        <p:txBody>
          <a:bodyPr spcFirstLastPara="1" vert="horz" wrap="square" lIns="0" tIns="0" rIns="0" bIns="0" anchor="t">
            <a:normAutofit/>
          </a:bodyPr>
          <a:lstStyle/>
          <a:p>
            <a:pPr algn="l">
              <a:buNone/>
              <a:def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rPr>
              <a:t>《Bloody Daughter》的发行与宣发模式</a:t>
            </a:r>
            <a:endParaRPr sz="3000" b="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  <a:p>
            <a:pPr algn="l">
              <a:spcBef>
                <a:spcPts val="0"/>
              </a:spcBef>
              <a:buNone/>
              <a:def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Release and </a:t>
            </a: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P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ublicity </a:t>
            </a: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M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odel for </a:t>
            </a:r>
            <a:r>
              <a:rPr sz="1500" b="0" i="1">
                <a:solidFill>
                  <a:srgbClr val="9A9A9A"/>
                </a:solidFill>
                <a:latin typeface="Lora"/>
                <a:ea typeface="Lora"/>
                <a:cs typeface="Lora"/>
              </a:rPr>
              <a:t>Bloody Daughter</a:t>
            </a:r>
            <a:endParaRPr sz="1500" b="0" i="1">
              <a:solidFill>
                <a:srgbClr val="9A9A9A"/>
              </a:solidFill>
              <a:latin typeface="Lora"/>
              <a:ea typeface="Lora"/>
              <a:cs typeface="Lora"/>
            </a:endParaRPr>
          </a:p>
        </p:txBody>
      </p:sp>
      <p:sp>
        <p:nvSpPr>
          <p:cNvPr id="534" name="Google Shape;534;p58"/>
          <p:cNvSpPr>
            <a:spLocks noGrp="1"/>
          </p:cNvSpPr>
          <p:nvPr>
            <p:ph idx="4294967295"/>
          </p:nvPr>
        </p:nvSpPr>
        <p:spPr>
          <a:xfrm>
            <a:off x="393700" y="1722438"/>
            <a:ext cx="5537200" cy="865187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425" b="0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小规模线下事件  配合线上长期放映</a:t>
            </a:r>
            <a:endParaRPr sz="1600" b="0">
              <a:solidFill>
                <a:srgbClr val="FF4A00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425" b="0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600" b="0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Limited</a:t>
            </a:r>
            <a:r>
              <a:rPr sz="1600" b="0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-scale offline events supported by long-term online availability</a:t>
            </a:r>
            <a:endParaRPr sz="1600" b="0">
              <a:solidFill>
                <a:srgbClr val="FF7A42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2" name="Content Placeholder 10"/>
          <p:cNvSpPr>
            <a:spLocks noGrp="1"/>
          </p:cNvSpPr>
          <p:nvPr/>
        </p:nvSpPr>
        <p:spPr>
          <a:xfrm>
            <a:off x="6943725" y="1903197"/>
            <a:ext cx="3911600" cy="54875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中国电影资料馆及艺术影院主题放映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Themed screenings at China Film Archive and arthouse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theaters</a:t>
            </a:r>
            <a:endParaRPr lang="en-US"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3" name="Google Shape;340;p61"/>
          <p:cNvSpPr>
            <a:spLocks noGrp="1"/>
          </p:cNvSpPr>
          <p:nvPr/>
        </p:nvSpPr>
        <p:spPr>
          <a:xfrm>
            <a:off x="6564750" y="2071540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FF4709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FFFFFF"/>
              </a:buClr>
              <a:buSzPts val="2400"/>
              <a:buNone/>
            </a:pPr>
            <a:endParaRPr sz="3200">
              <a:solidFill>
                <a:srgbClr val="FFFFFF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sp>
        <p:nvSpPr>
          <p:cNvPr id="12" name="TextBox 11"/>
          <p:cNvSpPr>
            <a:spLocks noGrp="1"/>
          </p:cNvSpPr>
          <p:nvPr/>
        </p:nvSpPr>
        <p:spPr>
          <a:xfrm>
            <a:off x="393700" y="2918564"/>
            <a:ext cx="5537200" cy="292349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R="0" lvl="0" algn="l">
              <a:lnSpc>
                <a:spcPct val="114000"/>
              </a:lnSpc>
              <a:spcAft>
                <a:spcPts val="800"/>
              </a:spcAft>
              <a:buClrTx/>
              <a:buSzTx/>
              <a:buNone/>
              <a:defRPr sz="12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线下承担声誉与社群聚合，线上承担覆盖和长期观看。判断成效时，更关注满场率、合作机构和内容寿命。</a:t>
            </a:r>
            <a:endParaRPr sz="16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R="0" lvl="0" algn="l">
              <a:lnSpc>
                <a:spcPct val="114000"/>
              </a:lnSpc>
              <a:spcBef>
                <a:spcPts val="5"/>
              </a:spcBef>
              <a:spcAft>
                <a:spcPts val="800"/>
              </a:spcAft>
              <a:buClrTx/>
              <a:buSzTx/>
              <a:buNone/>
              <a:defRPr sz="12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Offline events build reputation and gather communities</a:t>
            </a:r>
            <a:r>
              <a:rPr lang="en-US"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 while o</a:t>
            </a: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nline availability extends reach and viewing</a:t>
            </a:r>
            <a:r>
              <a:rPr lang="en-US"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cycle</a:t>
            </a: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. </a:t>
            </a:r>
            <a:r>
              <a:rPr lang="en-US"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Results</a:t>
            </a: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should be judged by</a:t>
            </a:r>
            <a:r>
              <a:rPr lang="en-US"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occupancy rates</a:t>
            </a:r>
            <a:r>
              <a:rPr sz="16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 institutional partners and content longevity.</a:t>
            </a:r>
            <a:endParaRPr sz="16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16" name="Content Placeholder 10"/>
          <p:cNvSpPr>
            <a:spLocks noGrp="1"/>
          </p:cNvSpPr>
          <p:nvPr/>
        </p:nvSpPr>
        <p:spPr>
          <a:xfrm>
            <a:off x="6943725" y="2738221"/>
            <a:ext cx="3911600" cy="54875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北影节、上影节或国别影展窗口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Screenings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at BJIFF, SIFF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 or 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country-focused film programs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17" name="Google Shape;340;p61"/>
          <p:cNvSpPr>
            <a:spLocks noGrp="1"/>
          </p:cNvSpPr>
          <p:nvPr/>
        </p:nvSpPr>
        <p:spPr>
          <a:xfrm>
            <a:off x="6564750" y="2874179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FF4709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FFFFFF"/>
              </a:buClr>
              <a:buSzPts val="2400"/>
              <a:buNone/>
            </a:pPr>
            <a:endParaRPr sz="3200">
              <a:solidFill>
                <a:srgbClr val="FFFFFF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sp>
        <p:nvSpPr>
          <p:cNvPr id="18" name="Content Placeholder 10"/>
          <p:cNvSpPr>
            <a:spLocks noGrp="1"/>
          </p:cNvSpPr>
          <p:nvPr/>
        </p:nvSpPr>
        <p:spPr>
          <a:xfrm>
            <a:off x="6943725" y="3567065"/>
            <a:ext cx="3911600" cy="54875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音乐学院、乐团与古典音乐媒体共创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Co-create with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music institutions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 orchestras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and classical music media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s</a:t>
            </a:r>
            <a:endParaRPr lang="en-US"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19" name="Google Shape;340;p61"/>
          <p:cNvSpPr>
            <a:spLocks noGrp="1"/>
          </p:cNvSpPr>
          <p:nvPr/>
        </p:nvSpPr>
        <p:spPr>
          <a:xfrm>
            <a:off x="6564750" y="3734773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FF4709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FFFFFF"/>
              </a:buClr>
              <a:buSzPts val="2400"/>
              <a:buNone/>
            </a:pPr>
            <a:endParaRPr sz="3200">
              <a:solidFill>
                <a:srgbClr val="FFFFFF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sp>
        <p:nvSpPr>
          <p:cNvPr id="20" name="Content Placeholder 10"/>
          <p:cNvSpPr>
            <a:spLocks noGrp="1"/>
          </p:cNvSpPr>
          <p:nvPr/>
        </p:nvSpPr>
        <p:spPr>
          <a:xfrm>
            <a:off x="6943725" y="4427489"/>
            <a:ext cx="3911600" cy="54875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映后谈聚焦母女关系和艺术家的家庭生活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Post-screening talks on the mother-daughter relationship and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the 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family life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of an artist</a:t>
            </a:r>
            <a:endParaRPr lang="en-US"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21" name="Google Shape;340;p61"/>
          <p:cNvSpPr>
            <a:spLocks noGrp="1"/>
          </p:cNvSpPr>
          <p:nvPr/>
        </p:nvSpPr>
        <p:spPr>
          <a:xfrm>
            <a:off x="6564750" y="4595197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FF4709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FFFFFF"/>
              </a:buClr>
              <a:buSzPts val="2400"/>
              <a:buNone/>
            </a:pPr>
            <a:endParaRPr sz="3200">
              <a:solidFill>
                <a:srgbClr val="FFFFFF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sp>
        <p:nvSpPr>
          <p:cNvPr id="23" name="Content Placeholder 10"/>
          <p:cNvSpPr>
            <a:spLocks noGrp="1"/>
          </p:cNvSpPr>
          <p:nvPr/>
        </p:nvSpPr>
        <p:spPr>
          <a:xfrm>
            <a:off x="6943725" y="5268229"/>
            <a:ext cx="3911600" cy="54875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流媒体点播或会员专区形成长尾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Extend the viewing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cycle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through streaming or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curated sections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for members</a:t>
            </a:r>
            <a:endParaRPr lang="en-US"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24" name="Google Shape;340;p61"/>
          <p:cNvSpPr>
            <a:spLocks noGrp="1"/>
          </p:cNvSpPr>
          <p:nvPr/>
        </p:nvSpPr>
        <p:spPr>
          <a:xfrm>
            <a:off x="6564750" y="5435937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FF4709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FFFFFF"/>
              </a:buClr>
              <a:buSzPts val="2400"/>
              <a:buNone/>
            </a:pPr>
            <a:endParaRPr sz="3200">
              <a:solidFill>
                <a:srgbClr val="FFFFFF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3" name="Google Shape;533;p58"/>
          <p:cNvSpPr>
            <a:spLocks noGrp="1"/>
          </p:cNvSpPr>
          <p:nvPr>
            <p:ph type="title"/>
          </p:nvPr>
        </p:nvSpPr>
        <p:spPr>
          <a:xfrm>
            <a:off x="393700" y="344008"/>
            <a:ext cx="11404600" cy="1047491"/>
          </a:xfrm>
        </p:spPr>
        <p:txBody>
          <a:bodyPr spcFirstLastPara="1" vert="horz" wrap="square" lIns="0" tIns="0" rIns="0" bIns="0" anchor="t">
            <a:normAutofit/>
          </a:bodyPr>
          <a:lstStyle/>
          <a:p>
            <a:pPr algn="l">
              <a:buNone/>
              <a:def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rPr>
              <a:t>总结：两部影片需要不同的成功标准</a:t>
            </a:r>
            <a:endParaRPr sz="3000" b="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  <a:p>
            <a:pPr algn="l">
              <a:spcBef>
                <a:spcPts val="0"/>
              </a:spcBef>
              <a:buNone/>
              <a:def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Summary: The </a:t>
            </a: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T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wo </a:t>
            </a: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F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ilms </a:t>
            </a: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R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equire </a:t>
            </a: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D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ifferent </a:t>
            </a: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M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easures of </a:t>
            </a: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S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uccess</a:t>
            </a:r>
            <a:endParaRPr sz="3000" b="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</p:txBody>
      </p:sp>
      <p:sp>
        <p:nvSpPr>
          <p:cNvPr id="534" name="Google Shape;534;p58"/>
          <p:cNvSpPr>
            <a:spLocks noGrp="1"/>
          </p:cNvSpPr>
          <p:nvPr>
            <p:ph idx="4294967295"/>
          </p:nvPr>
        </p:nvSpPr>
        <p:spPr>
          <a:xfrm>
            <a:off x="393700" y="2574290"/>
            <a:ext cx="3568700" cy="2628900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 i="1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Hallo Betty</a:t>
            </a:r>
            <a:endParaRPr sz="1400" i="1">
              <a:solidFill>
                <a:srgbClr val="FF4709"/>
              </a:solidFill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目标：城市女性和家庭观众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指标：预售、推荐度、首周上座率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资源：3月8日和生活方式渠道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5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 i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Hallo Betty</a:t>
            </a:r>
            <a:endParaRPr sz="1400" i="1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-Targeted a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udience: urban women and families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Measures: presales, recommendation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s,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and first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week occupancy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Resources: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March 8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and lifestyle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-oriented platforms</a:t>
            </a:r>
            <a:endParaRPr lang="en-US"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8229600" y="2574290"/>
            <a:ext cx="3568700" cy="2628900"/>
          </a:xfrm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共同原则</a:t>
            </a:r>
            <a:endParaRPr sz="1400" b="1">
              <a:solidFill>
                <a:srgbClr val="FF4A00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先建立中国语境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先验证口碑再扩量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主创或权威背书提升可信度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5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Shared </a:t>
            </a:r>
            <a:r>
              <a:rPr lang="en-US" sz="1400" b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P</a:t>
            </a:r>
            <a:r>
              <a:rPr sz="1400" b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rinciples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Build a clear context for Chinese audiences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Validate word of mouth before expanding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Use filmmaker or expert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recommendations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to build trust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311650" y="2574290"/>
            <a:ext cx="3568700" cy="2628900"/>
          </a:xfrm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 i="1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Bloody Daughter</a:t>
            </a:r>
            <a:endParaRPr sz="1400" b="1" i="1">
              <a:solidFill>
                <a:srgbClr val="FF4A00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目标：古典乐和艺术电影社群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指标：满场率、机构合作、线上观看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资源：音乐机构、资料馆和影展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0" i="1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 i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Bloody Daughter</a:t>
            </a:r>
            <a:endParaRPr sz="1400" b="1" i="1">
              <a:solidFill>
                <a:srgbClr val="FF7A42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-Targeted a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udience: classical music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lovers 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and arthouse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film 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communities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Measures: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occupancy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 partnerships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and online viewing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Resources: music institutions,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China Film Archive,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and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film 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festivals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5" name="Google Shape;534;p58"/>
          <p:cNvSpPr>
            <a:spLocks noGrp="1"/>
          </p:cNvSpPr>
          <p:nvPr/>
        </p:nvSpPr>
        <p:spPr>
          <a:xfrm>
            <a:off x="393700" y="1149985"/>
            <a:ext cx="9703435" cy="1397000"/>
          </a:xfrm>
          <a:prstGeom prst="rect">
            <a:avLst/>
          </a:prstGeom>
        </p:spPr>
        <p:txBody>
          <a:bodyPr spcFirstLastPara="1" vert="horz" wrap="square" lIns="0" tIns="0" rIns="0" bIns="0" anchor="t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275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《Hallo Betty》可以测试小规模商业院线，《Bloody Daughter》更适合文化事件与线上长尾。</a:t>
            </a:r>
            <a:endParaRPr sz="1600" b="0">
              <a:solidFill>
                <a:srgbClr val="66666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275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 i="1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Hallo Betty</a:t>
            </a:r>
            <a:r>
              <a:rPr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can </a:t>
            </a:r>
            <a:r>
              <a:rPr lang="en-US"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experiment with</a:t>
            </a:r>
            <a:r>
              <a:rPr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 limited commercial theatrical run. </a:t>
            </a:r>
            <a:r>
              <a:rPr sz="1600" b="0" i="1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Bloody Daughter</a:t>
            </a:r>
            <a:r>
              <a:rPr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is better suited </a:t>
            </a:r>
            <a:r>
              <a:rPr lang="en-US"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for</a:t>
            </a:r>
            <a:r>
              <a:rPr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cultural events and long-</a:t>
            </a:r>
            <a:r>
              <a:rPr lang="en-US"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term </a:t>
            </a:r>
            <a:r>
              <a:rPr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online viewing.</a:t>
            </a:r>
            <a:endParaRPr sz="1600" b="0">
              <a:solidFill>
                <a:srgbClr val="777777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3" name="Google Shape;533;p58"/>
          <p:cNvSpPr>
            <a:spLocks noGrp="1"/>
          </p:cNvSpPr>
          <p:nvPr>
            <p:ph type="title"/>
          </p:nvPr>
        </p:nvSpPr>
        <p:spPr>
          <a:xfrm>
            <a:off x="393700" y="344008"/>
            <a:ext cx="11404600" cy="1047491"/>
          </a:xfrm>
        </p:spPr>
        <p:txBody>
          <a:bodyPr spcFirstLastPara="1" vert="horz" wrap="square" lIns="0" tIns="0" rIns="0" bIns="0" anchor="t">
            <a:normAutofit/>
          </a:bodyPr>
          <a:lstStyle/>
          <a:p>
            <a:pPr algn="l">
              <a:buNone/>
              <a:def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rPr>
              <a:t>瑞士电影在中国的三种常见认知</a:t>
            </a:r>
            <a:endParaRPr sz="3000" b="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  <a:p>
            <a:pPr algn="l">
              <a:spcBef>
                <a:spcPts val="0"/>
              </a:spcBef>
              <a:buNone/>
              <a:def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Common </a:t>
            </a: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P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erceptions of Swiss films in China</a:t>
            </a:r>
            <a:endParaRPr sz="3000" b="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</p:txBody>
      </p:sp>
      <p:sp>
        <p:nvSpPr>
          <p:cNvPr id="534" name="Google Shape;534;p58"/>
          <p:cNvSpPr>
            <a:spLocks noGrp="1"/>
          </p:cNvSpPr>
          <p:nvPr>
            <p:ph idx="4294967295"/>
          </p:nvPr>
        </p:nvSpPr>
        <p:spPr>
          <a:xfrm>
            <a:off x="393700" y="2532380"/>
            <a:ext cx="3568700" cy="2628900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风景想象</a:t>
            </a:r>
            <a:endParaRPr sz="1400">
              <a:solidFill>
                <a:srgbClr val="FF4709"/>
              </a:solidFill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阿尔卑斯、湖泊和小城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提供视觉吸引力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连接旅行与生活方式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5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Scenic image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The Alps, lakes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and small towns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Immediate visual appeal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-Connection to themes of 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travel and lifestyle interests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8229600" y="2532380"/>
            <a:ext cx="3568700" cy="2628900"/>
          </a:xfrm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艺术身份</a:t>
            </a:r>
            <a:endParaRPr sz="1400" b="1">
              <a:solidFill>
                <a:srgbClr val="FF4A00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小国别、高口碑、低排片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吸引核心影迷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依赖导赏和社群传播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5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Arthouse identity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-Highly-rated foreign cinema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with limited screenings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Appeals to committed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film lovers</a:t>
            </a:r>
            <a:endParaRPr lang="en-US"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Relies on curation and community outreach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311650" y="2532380"/>
            <a:ext cx="3568700" cy="2628900"/>
          </a:xfrm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情绪价值</a:t>
            </a:r>
            <a:endParaRPr sz="1400" b="1">
              <a:solidFill>
                <a:srgbClr val="FF4A00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温暖、克制、治愈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适合高压城市人群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家庭题材更易跨文化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buNone/>
              <a:defRPr sz="15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buNone/>
              <a:defRPr sz="15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Emotional appeal</a:t>
            </a:r>
            <a:endParaRPr sz="1400" b="1">
              <a:solidFill>
                <a:srgbClr val="FF7A42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Warm, restraine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and comforting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-A good choice for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urban 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audiences under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pressure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Family stories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resonate 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more easily across cultures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5" name="Google Shape;534;p58"/>
          <p:cNvSpPr>
            <a:spLocks noGrp="1"/>
          </p:cNvSpPr>
          <p:nvPr/>
        </p:nvSpPr>
        <p:spPr>
          <a:xfrm>
            <a:off x="393700" y="1149985"/>
            <a:ext cx="9895840" cy="1397000"/>
          </a:xfrm>
          <a:prstGeom prst="rect">
            <a:avLst/>
          </a:prstGeom>
        </p:spPr>
        <p:txBody>
          <a:bodyPr spcFirstLastPara="1" vert="horz" wrap="square" lIns="0" tIns="0" rIns="0" bIns="0" anchor="t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275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中国观众往往先通过国家印象进入影片，再决定是否接受具体故事。</a:t>
            </a:r>
            <a:endParaRPr sz="1600" b="0">
              <a:solidFill>
                <a:srgbClr val="66666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275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Chinese audiences often approach a film through their image of</a:t>
            </a:r>
            <a:r>
              <a:rPr lang="en-US"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 country or culture</a:t>
            </a:r>
            <a:r>
              <a:rPr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before deciding whether the story itself feels relevant.</a:t>
            </a:r>
            <a:endParaRPr sz="1600" b="0">
              <a:solidFill>
                <a:srgbClr val="777777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3" name="Google Shape;533;p58"/>
          <p:cNvSpPr>
            <a:spLocks noGrp="1"/>
          </p:cNvSpPr>
          <p:nvPr>
            <p:ph type="title"/>
          </p:nvPr>
        </p:nvSpPr>
        <p:spPr>
          <a:xfrm>
            <a:off x="393700" y="344008"/>
            <a:ext cx="11404600" cy="1047491"/>
          </a:xfrm>
        </p:spPr>
        <p:txBody>
          <a:bodyPr spcFirstLastPara="1" vert="horz" wrap="square" lIns="0" tIns="0" rIns="0" bIns="0" anchor="t">
            <a:normAutofit/>
          </a:bodyPr>
          <a:lstStyle/>
          <a:p>
            <a:pPr algn="l">
              <a:buNone/>
              <a:def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rPr>
              <a:t>瑞士电影进入中国的三条传播路径</a:t>
            </a:r>
            <a:endParaRPr sz="3000" b="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  <a:p>
            <a:pPr algn="l">
              <a:spcBef>
                <a:spcPts val="0"/>
              </a:spcBef>
              <a:buNone/>
              <a:def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Three </a:t>
            </a: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Possibilities 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for Swiss </a:t>
            </a: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F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ilms in China</a:t>
            </a:r>
            <a:endParaRPr sz="3000" b="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</p:txBody>
      </p:sp>
      <p:sp>
        <p:nvSpPr>
          <p:cNvPr id="534" name="Google Shape;534;p58"/>
          <p:cNvSpPr>
            <a:spLocks noGrp="1"/>
          </p:cNvSpPr>
          <p:nvPr>
            <p:ph idx="4294967295"/>
          </p:nvPr>
        </p:nvSpPr>
        <p:spPr>
          <a:xfrm>
            <a:off x="393700" y="2546985"/>
            <a:ext cx="3568700" cy="2628900"/>
          </a:xfrm>
          <a:prstGeom prst="rect">
            <a:avLst/>
          </a:prstGeom>
        </p:spPr>
        <p:txBody>
          <a:bodyPr spcFirstLastPara="1" vert="horz" wrap="square" lIns="0" tIns="0" rIns="0" bIns="0" anchor="t">
            <a:noAutofit/>
          </a:bodyPr>
          <a:lstStyle/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议题型院线</a:t>
            </a:r>
            <a:endParaRPr sz="1400">
              <a:solidFill>
                <a:srgbClr val="FF4709"/>
              </a:solidFill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女性、家庭和成长题材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节点上映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分线发行与主创路演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5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Issue-led theatrical release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Themes of women, family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and growth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A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release 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date with clear relevance</a:t>
            </a:r>
            <a:endParaRPr sz="1400"/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Targeted release and filmmaker tours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8229600" y="2546985"/>
            <a:ext cx="3568700" cy="2628900"/>
          </a:xfrm>
        </p:spPr>
        <p:txBody>
          <a:bodyPr wrap="square" lIns="0" tIns="0" rIns="0" bIns="0" anchor="t">
            <a:normAutofit lnSpcReduction="10000"/>
          </a:bodyPr>
          <a:lstStyle/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平台型长尾</a:t>
            </a:r>
            <a:endParaRPr sz="1400" b="1">
              <a:solidFill>
                <a:srgbClr val="FF4A00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流媒体策展专区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专业社群联动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5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5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lang="en-US" sz="1400" b="1">
              <a:solidFill>
                <a:srgbClr val="FF7A42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5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Long-term screenings on platforms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Curated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sections on streaming services</a:t>
            </a:r>
            <a:endParaRPr lang="en-US"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Partnerships with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professional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communities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311650" y="2546985"/>
            <a:ext cx="3568700" cy="2628900"/>
          </a:xfrm>
        </p:spPr>
        <p:txBody>
          <a:bodyPr wrap="square" lIns="0" tIns="0" rIns="0" bIns="0" anchor="t">
            <a:noAutofit/>
          </a:bodyPr>
          <a:lstStyle/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1">
                <a:solidFill>
                  <a:srgbClr val="FF4A00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影展型发行</a:t>
            </a:r>
            <a:endParaRPr sz="1400" b="1">
              <a:solidFill>
                <a:srgbClr val="FF4A00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纪录片与作者电影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国别影展和电影资料馆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-</a:t>
            </a: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院校映后交流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buNone/>
              <a:defRPr sz="157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Film </a:t>
            </a:r>
            <a:r>
              <a:rPr sz="1400" b="1">
                <a:solidFill>
                  <a:srgbClr val="FF7A42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Festival-led release</a:t>
            </a:r>
            <a:endParaRPr sz="1400" b="1">
              <a:solidFill>
                <a:srgbClr val="FF7A42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1">
              <a:solidFill>
                <a:srgbClr val="FF7A42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Documentaries and auteur films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Country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-focused 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programs and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China Film Archive</a:t>
            </a:r>
            <a:endParaRPr lang="en-US"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endParaRPr lang="en-US"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  <a:p>
            <a:pPr marL="0" indent="0" algn="l">
              <a:spcBef>
                <a:spcPts val="5"/>
              </a:spcBef>
              <a:buNone/>
              <a:defRPr sz="1165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-C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ampus screenings and discussions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5" name="Google Shape;534;p58"/>
          <p:cNvSpPr>
            <a:spLocks noGrp="1"/>
          </p:cNvSpPr>
          <p:nvPr/>
        </p:nvSpPr>
        <p:spPr>
          <a:xfrm>
            <a:off x="393700" y="1149985"/>
            <a:ext cx="10256520" cy="1397000"/>
          </a:xfrm>
          <a:prstGeom prst="rect">
            <a:avLst/>
          </a:prstGeom>
        </p:spPr>
        <p:txBody>
          <a:bodyPr spcFirstLastPara="1" vert="horz" wrap="square" lIns="0" tIns="0" rIns="0" bIns="0" anchor="t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275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不同项目需要不同规模。发行应围绕可识别的观众组织资源，避免平均覆盖。</a:t>
            </a:r>
            <a:endParaRPr sz="1600" b="0">
              <a:solidFill>
                <a:srgbClr val="66666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Font typeface="Arial" panose="020B0604020202020204"/>
              <a:buNone/>
              <a:defRPr sz="1275" b="0">
                <a:solidFill>
                  <a:srgbClr val="66666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Different projects require different levels of release.</a:t>
            </a:r>
            <a:r>
              <a:rPr lang="en-US"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The release</a:t>
            </a:r>
            <a:r>
              <a:rPr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should</a:t>
            </a:r>
            <a:r>
              <a:rPr lang="en-US"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focus on</a:t>
            </a:r>
            <a:r>
              <a:rPr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clearly identified audiences rather than </a:t>
            </a:r>
            <a:r>
              <a:rPr lang="en-US"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a </a:t>
            </a:r>
            <a:r>
              <a:rPr sz="1600" b="0">
                <a:solidFill>
                  <a:srgbClr val="777777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broad, even coverage.</a:t>
            </a:r>
            <a:endParaRPr sz="1600" b="0">
              <a:solidFill>
                <a:srgbClr val="777777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3" name="Google Shape;533;p58"/>
          <p:cNvSpPr>
            <a:spLocks noGrp="1"/>
          </p:cNvSpPr>
          <p:nvPr>
            <p:ph type="title"/>
          </p:nvPr>
        </p:nvSpPr>
        <p:spPr>
          <a:xfrm>
            <a:off x="393700" y="344008"/>
            <a:ext cx="11404600" cy="1047491"/>
          </a:xfrm>
        </p:spPr>
        <p:txBody>
          <a:bodyPr spcFirstLastPara="1" vert="horz" wrap="square" lIns="0" tIns="0" rIns="0" bIns="0" anchor="t">
            <a:normAutofit/>
          </a:bodyPr>
          <a:lstStyle/>
          <a:p>
            <a:pPr algn="l">
              <a:buNone/>
              <a:def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rPr>
              <a:t>常规需要确认的合作信息</a:t>
            </a:r>
            <a:endParaRPr sz="3000" b="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  <a:p>
            <a:pPr algn="l">
              <a:spcBef>
                <a:spcPts val="0"/>
              </a:spcBef>
              <a:buNone/>
              <a:defRPr sz="2700" b="0">
                <a:solidFill>
                  <a:srgbClr val="F8F8F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</a:defRPr>
            </a:pP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Information </a:t>
            </a: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N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ormally </a:t>
            </a: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R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equired for </a:t>
            </a:r>
            <a:r>
              <a:rPr lang="en-US"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C</a:t>
            </a:r>
            <a:r>
              <a:rPr sz="1500" b="0">
                <a:solidFill>
                  <a:srgbClr val="9A9A9A"/>
                </a:solidFill>
                <a:latin typeface="Lora"/>
                <a:ea typeface="Lora"/>
                <a:cs typeface="Lora"/>
              </a:rPr>
              <a:t>ooperation</a:t>
            </a:r>
            <a:endParaRPr sz="3000" b="0">
              <a:solidFill>
                <a:srgbClr val="F8F8F6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</a:endParaRPr>
          </a:p>
        </p:txBody>
      </p:sp>
      <p:sp>
        <p:nvSpPr>
          <p:cNvPr id="2" name="Content Placeholder 10"/>
          <p:cNvSpPr>
            <a:spLocks noGrp="1"/>
          </p:cNvSpPr>
          <p:nvPr/>
        </p:nvSpPr>
        <p:spPr>
          <a:xfrm>
            <a:off x="772795" y="1654912"/>
            <a:ext cx="3911600" cy="54875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确认中国地区权利、窗口期和字幕素材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Confirm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ation on local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rights, release windows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and subtitle materials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3" name="Google Shape;340;p61"/>
          <p:cNvSpPr>
            <a:spLocks noGrp="1"/>
          </p:cNvSpPr>
          <p:nvPr/>
        </p:nvSpPr>
        <p:spPr>
          <a:xfrm>
            <a:off x="393820" y="1825795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FF4709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FFFFFF"/>
              </a:buClr>
              <a:buSzPts val="2400"/>
              <a:buNone/>
            </a:pPr>
            <a:endParaRPr sz="3200">
              <a:solidFill>
                <a:srgbClr val="FFFFFF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sp>
        <p:nvSpPr>
          <p:cNvPr id="16" name="Content Placeholder 10"/>
          <p:cNvSpPr>
            <a:spLocks noGrp="1"/>
          </p:cNvSpPr>
          <p:nvPr/>
        </p:nvSpPr>
        <p:spPr>
          <a:xfrm>
            <a:off x="772795" y="2531211"/>
            <a:ext cx="3911600" cy="54875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提供完整影片、预告、剧照与音乐授权清单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Provide the full film, trailer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s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 stills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and music-clearance list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17" name="Google Shape;340;p61"/>
          <p:cNvSpPr>
            <a:spLocks noGrp="1"/>
          </p:cNvSpPr>
          <p:nvPr/>
        </p:nvSpPr>
        <p:spPr>
          <a:xfrm>
            <a:off x="393820" y="2695744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FF4709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FFFFFF"/>
              </a:buClr>
              <a:buSzPts val="2400"/>
              <a:buNone/>
            </a:pPr>
            <a:endParaRPr sz="3200">
              <a:solidFill>
                <a:srgbClr val="FFFFFF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sp>
        <p:nvSpPr>
          <p:cNvPr id="18" name="Content Placeholder 10"/>
          <p:cNvSpPr>
            <a:spLocks noGrp="1"/>
          </p:cNvSpPr>
          <p:nvPr/>
        </p:nvSpPr>
        <p:spPr>
          <a:xfrm>
            <a:off x="772795" y="3387360"/>
            <a:ext cx="3911600" cy="54875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说明主创来华及线上连线的可行时间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Confirm 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the filmmakers’ 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possible dates for China visits or online appearances</a:t>
            </a:r>
            <a:endParaRPr lang="en-US"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19" name="Google Shape;340;p61"/>
          <p:cNvSpPr>
            <a:spLocks noGrp="1"/>
          </p:cNvSpPr>
          <p:nvPr/>
        </p:nvSpPr>
        <p:spPr>
          <a:xfrm>
            <a:off x="393820" y="3545543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FF4709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FFFFFF"/>
              </a:buClr>
              <a:buSzPts val="2400"/>
              <a:buNone/>
            </a:pPr>
            <a:endParaRPr sz="3200">
              <a:solidFill>
                <a:srgbClr val="FFFFFF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sp>
        <p:nvSpPr>
          <p:cNvPr id="20" name="Content Placeholder 10"/>
          <p:cNvSpPr>
            <a:spLocks noGrp="1"/>
          </p:cNvSpPr>
          <p:nvPr/>
        </p:nvSpPr>
        <p:spPr>
          <a:xfrm>
            <a:off x="772795" y="4225559"/>
            <a:ext cx="3911600" cy="54875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提供瑞士本土发行数据和核心观众反馈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Share Swiss release data and feedback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s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from core audiences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21" name="Google Shape;340;p61"/>
          <p:cNvSpPr>
            <a:spLocks noGrp="1"/>
          </p:cNvSpPr>
          <p:nvPr/>
        </p:nvSpPr>
        <p:spPr>
          <a:xfrm>
            <a:off x="393820" y="4421842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FF4709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FFFFFF"/>
              </a:buClr>
              <a:buSzPts val="2400"/>
              <a:buNone/>
            </a:pPr>
            <a:endParaRPr sz="3200">
              <a:solidFill>
                <a:srgbClr val="FFFFFF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sp>
        <p:nvSpPr>
          <p:cNvPr id="23" name="Content Placeholder 10"/>
          <p:cNvSpPr>
            <a:spLocks noGrp="1"/>
          </p:cNvSpPr>
          <p:nvPr/>
        </p:nvSpPr>
        <p:spPr>
          <a:xfrm>
            <a:off x="772795" y="5063759"/>
            <a:ext cx="3911600" cy="54875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rPr>
              <a:t>共同确定目标：商业发行、文化交流或平台传播</a:t>
            </a:r>
            <a:endParaRPr sz="1400" b="0">
              <a:solidFill>
                <a:srgbClr val="F8F8F6"/>
              </a:solidFill>
              <a:latin typeface="Hiragino Sans GB" panose="020B0300000000000000" charset="-122"/>
              <a:ea typeface="Hiragino Sans GB" panose="020B0300000000000000" charset="-122"/>
              <a:cs typeface="Hiragino Sans GB" panose="020B0300000000000000" charset="-122"/>
            </a:endParaRP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1050" b="0">
                <a:solidFill>
                  <a:srgbClr val="F8F8F6"/>
                </a:solidFill>
                <a:latin typeface="Hiragino Sans GB" panose="020B0300000000000000" charset="-122"/>
                <a:ea typeface="Hiragino Sans GB" panose="020B0300000000000000" charset="-122"/>
                <a:cs typeface="Hiragino Sans GB" panose="020B0300000000000000" charset="-122"/>
              </a:defRPr>
            </a:pP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Agree on the objective: commercial release, cultural exchange</a:t>
            </a:r>
            <a:r>
              <a:rPr lang="en-US"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,</a:t>
            </a:r>
            <a:r>
              <a:rPr sz="1400" b="0">
                <a:solidFill>
                  <a:srgbClr val="9A9A9A"/>
                </a:solidFill>
                <a:latin typeface="Roboto" panose="02000000000000000000"/>
                <a:ea typeface="Roboto" panose="02000000000000000000"/>
                <a:cs typeface="Roboto" panose="02000000000000000000"/>
              </a:rPr>
              <a:t> or platform distribution</a:t>
            </a:r>
            <a:endParaRPr sz="1400" b="0">
              <a:solidFill>
                <a:srgbClr val="9A9A9A"/>
              </a:solidFill>
              <a:latin typeface="Roboto" panose="02000000000000000000"/>
              <a:ea typeface="Roboto" panose="02000000000000000000"/>
              <a:cs typeface="Roboto" panose="02000000000000000000"/>
            </a:endParaRPr>
          </a:p>
        </p:txBody>
      </p:sp>
      <p:sp>
        <p:nvSpPr>
          <p:cNvPr id="24" name="Google Shape;340;p61"/>
          <p:cNvSpPr>
            <a:spLocks noGrp="1"/>
          </p:cNvSpPr>
          <p:nvPr/>
        </p:nvSpPr>
        <p:spPr>
          <a:xfrm>
            <a:off x="393820" y="5171142"/>
            <a:ext cx="212551" cy="21247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2160"/>
                </a:moveTo>
                <a:cubicBezTo>
                  <a:pt x="6029" y="2160"/>
                  <a:pt x="2160" y="6029"/>
                  <a:pt x="2160" y="10800"/>
                </a:cubicBezTo>
                <a:cubicBezTo>
                  <a:pt x="2160" y="15571"/>
                  <a:pt x="6029" y="19440"/>
                  <a:pt x="10800" y="19440"/>
                </a:cubicBezTo>
                <a:cubicBezTo>
                  <a:pt x="15571" y="19440"/>
                  <a:pt x="19440" y="15571"/>
                  <a:pt x="19440" y="10800"/>
                </a:cubicBezTo>
                <a:cubicBezTo>
                  <a:pt x="19440" y="6029"/>
                  <a:pt x="15571" y="2160"/>
                  <a:pt x="10800" y="2160"/>
                </a:cubicBezTo>
                <a:close/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201" y="6407"/>
                </a:moveTo>
                <a:cubicBezTo>
                  <a:pt x="15689" y="6750"/>
                  <a:pt x="15807" y="7424"/>
                  <a:pt x="15463" y="7911"/>
                </a:cubicBezTo>
                <a:lnTo>
                  <a:pt x="10333" y="15201"/>
                </a:lnTo>
                <a:cubicBezTo>
                  <a:pt x="10144" y="15470"/>
                  <a:pt x="9844" y="15637"/>
                  <a:pt x="9517" y="15658"/>
                </a:cubicBezTo>
                <a:cubicBezTo>
                  <a:pt x="9190" y="15678"/>
                  <a:pt x="8871" y="15549"/>
                  <a:pt x="8651" y="15307"/>
                </a:cubicBezTo>
                <a:lnTo>
                  <a:pt x="5951" y="12337"/>
                </a:lnTo>
                <a:cubicBezTo>
                  <a:pt x="5550" y="11895"/>
                  <a:pt x="5583" y="11213"/>
                  <a:pt x="6023" y="10811"/>
                </a:cubicBezTo>
                <a:cubicBezTo>
                  <a:pt x="6465" y="10410"/>
                  <a:pt x="7147" y="10443"/>
                  <a:pt x="7549" y="10883"/>
                </a:cubicBezTo>
                <a:lnTo>
                  <a:pt x="9342" y="12856"/>
                </a:lnTo>
                <a:lnTo>
                  <a:pt x="13697" y="6669"/>
                </a:lnTo>
                <a:cubicBezTo>
                  <a:pt x="14040" y="6181"/>
                  <a:pt x="14714" y="6063"/>
                  <a:pt x="15201" y="6407"/>
                </a:cubicBezTo>
                <a:close/>
              </a:path>
            </a:pathLst>
          </a:custGeom>
          <a:solidFill>
            <a:srgbClr val="FF4709"/>
          </a:solidFill>
          <a:ln>
            <a:noFill/>
          </a:ln>
        </p:spPr>
        <p:txBody>
          <a:bodyPr spcFirstLastPara="1" wrap="square" lIns="38100" tIns="38100" rIns="38100" bIns="38100" anchor="ctr">
            <a:noAutofit/>
          </a:bodyPr>
          <a:lstStyle/>
          <a:p>
            <a:pPr algn="ctr">
              <a:buClr>
                <a:srgbClr val="FFFFFF"/>
              </a:buClr>
              <a:buSzPts val="2400"/>
              <a:buNone/>
            </a:pPr>
            <a:endParaRPr sz="3200">
              <a:solidFill>
                <a:srgbClr val="FFFFFF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153.22385826771657,&quot;left&quot;:35.390629921259844,&quot;top&quot;:255.36976377952755,&quot;width&quot;:783.1009448818897}"/>
</p:tagLst>
</file>

<file path=ppt/tags/tag2.xml><?xml version="1.0" encoding="utf-8"?>
<p:tagLst xmlns:p="http://schemas.openxmlformats.org/presentationml/2006/main">
  <p:tag name="KSO_WM_DIAGRAM_VIRTUALLY_FRAME" val="{&quot;height&quot;:153.22385826771657,&quot;left&quot;:35.390629921259844,&quot;top&quot;:255.36976377952755,&quot;width&quot;:783.1009448818897}"/>
</p:tagLst>
</file>

<file path=ppt/tags/tag3.xml><?xml version="1.0" encoding="utf-8"?>
<p:tagLst xmlns:p="http://schemas.openxmlformats.org/presentationml/2006/main">
  <p:tag name="KSO_WM_DIAGRAM_VIRTUALLY_FRAME" val="{&quot;height&quot;:153.22385826771657,&quot;left&quot;:35.390629921259844,&quot;top&quot;:255.36976377952755,&quot;width&quot;:783.1009448818897}"/>
</p:tagLst>
</file>

<file path=ppt/tags/tag4.xml><?xml version="1.0" encoding="utf-8"?>
<p:tagLst xmlns:p="http://schemas.openxmlformats.org/presentationml/2006/main">
  <p:tag name="KSO_WM_DIAGRAM_VIRTUALLY_FRAME" val="{&quot;height&quot;:153.22385826771657,&quot;left&quot;:35.390629921259844,&quot;top&quot;:255.36976377952755,&quot;width&quot;:783.1009448818897}"/>
</p:tagLst>
</file>

<file path=ppt/tags/tag5.xml><?xml version="1.0" encoding="utf-8"?>
<p:tagLst xmlns:p="http://schemas.openxmlformats.org/presentationml/2006/main">
  <p:tag name="KSO_WM_DIAGRAM_VIRTUALLY_FRAME" val="{&quot;height&quot;:153.22385826771657,&quot;left&quot;:35.390629921259844,&quot;top&quot;:255.36976377952755,&quot;width&quot;:783.1009448818897}"/>
</p:tagLst>
</file>

<file path=ppt/tags/tag6.xml><?xml version="1.0" encoding="utf-8"?>
<p:tagLst xmlns:p="http://schemas.openxmlformats.org/presentationml/2006/main">
  <p:tag name="KSO_WM_DIAGRAM_VIRTUALLY_FRAME" val="{&quot;height&quot;:153.22385826771657,&quot;left&quot;:35.390629921259844,&quot;top&quot;:255.36976377952755,&quot;width&quot;:783.1009448818897}"/>
</p:tagLst>
</file>

<file path=ppt/tags/tag7.xml><?xml version="1.0" encoding="utf-8"?>
<p:tagLst xmlns:p="http://schemas.openxmlformats.org/presentationml/2006/main">
  <p:tag name="KSO_WM_DIAGRAM_VIRTUALLY_FRAME" val="{&quot;height&quot;:323.3218110236221,&quot;left&quot;:510.9594488188976,&quot;top&quot;:145.25803149606298,&quot;width&quot;:337.84055118110234}"/>
</p:tagLst>
</file>

<file path=ppt/tags/tag8.xml><?xml version="1.0" encoding="utf-8"?>
<p:tagLst xmlns:p="http://schemas.openxmlformats.org/presentationml/2006/main">
  <p:tag name="KSO_WM_DIAGRAM_VIRTUALLY_FRAME" val="{&quot;height&quot;:323.3218110236221,&quot;left&quot;:510.9594488188976,&quot;top&quot;:145.25803149606298,&quot;width&quot;:337.84055118110234}"/>
</p:tagLst>
</file>

<file path=ppt/tags/tag9.xml><?xml version="1.0" encoding="utf-8"?>
<p:tagLst xmlns:p="http://schemas.openxmlformats.org/presentationml/2006/main">
  <p:tag name="KSO_WM_DIAGRAM_VIRTUALLY_FRAME" val="{&quot;height&quot;:323.3218110236221,&quot;left&quot;:510.9594488188976,&quot;top&quot;:145.25803149606298,&quot;width&quot;:337.84055118110234}"/>
</p:tagLst>
</file>

<file path=ppt/tags/tag10.xml><?xml version="1.0" encoding="utf-8"?>
<p:tagLst xmlns:p="http://schemas.openxmlformats.org/presentationml/2006/main">
  <p:tag name="KSO_WM_DIAGRAM_VIRTUALLY_FRAME" val="{&quot;height&quot;:323.3218110236221,&quot;left&quot;:510.9594488188976,&quot;top&quot;:145.25803149606298,&quot;width&quot;:337.84055118110234}"/>
</p:tagLst>
</file>

<file path=ppt/tags/tag11.xml><?xml version="1.0" encoding="utf-8"?>
<p:tagLst xmlns:p="http://schemas.openxmlformats.org/presentationml/2006/main">
  <p:tag name="KSO_WM_DIAGRAM_VIRTUALLY_FRAME" val="{&quot;height&quot;:323.3218110236221,&quot;left&quot;:510.9594488188976,&quot;top&quot;:145.25803149606298,&quot;width&quot;:337.84055118110234}"/>
</p:tagLst>
</file>

<file path=ppt/tags/tag12.xml><?xml version="1.0" encoding="utf-8"?>
<p:tagLst xmlns:p="http://schemas.openxmlformats.org/presentationml/2006/main">
  <p:tag name="KSO_WM_DIAGRAM_VIRTUALLY_FRAME" val="{&quot;height&quot;:323.3218110236221,&quot;left&quot;:510.9594488188976,&quot;top&quot;:145.25803149606298,&quot;width&quot;:337.84055118110234}"/>
</p:tagLst>
</file>

<file path=ppt/tags/tag13.xml><?xml version="1.0" encoding="utf-8"?>
<p:tagLst xmlns:p="http://schemas.openxmlformats.org/presentationml/2006/main">
  <p:tag name="KSO_WM_DIAGRAM_VIRTUALLY_FRAME" val="{&quot;height&quot;:323.3218110236221,&quot;left&quot;:510.9594488188976,&quot;top&quot;:145.25803149606298,&quot;width&quot;:337.84055118110234}"/>
</p:tagLst>
</file>

<file path=ppt/tags/tag14.xml><?xml version="1.0" encoding="utf-8"?>
<p:tagLst xmlns:p="http://schemas.openxmlformats.org/presentationml/2006/main">
  <p:tag name="KSO_WM_DIAGRAM_VIRTUALLY_FRAME" val="{&quot;height&quot;:323.3218110236221,&quot;left&quot;:510.9594488188976,&quot;top&quot;:145.25803149606298,&quot;width&quot;:337.84055118110234}"/>
</p:tagLst>
</file>

<file path=ppt/tags/tag15.xml><?xml version="1.0" encoding="utf-8"?>
<p:tagLst xmlns:p="http://schemas.openxmlformats.org/presentationml/2006/main">
  <p:tag name="KSO_WM_DIAGRAM_VIRTUALLY_FRAME" val="{&quot;height&quot;:323.3218110236221,&quot;left&quot;:510.9594488188976,&quot;top&quot;:145.25803149606298,&quot;width&quot;:337.84055118110234}"/>
</p:tagLst>
</file>

<file path=ppt/tags/tag16.xml><?xml version="1.0" encoding="utf-8"?>
<p:tagLst xmlns:p="http://schemas.openxmlformats.org/presentationml/2006/main">
  <p:tag name="KSO_WM_DIAGRAM_VIRTUALLY_FRAME" val="{&quot;height&quot;:323.3218110236221,&quot;left&quot;:510.9594488188976,&quot;top&quot;:145.25803149606298,&quot;width&quot;:337.84055118110234}"/>
</p:tagLst>
</file>

<file path=ppt/tags/tag17.xml><?xml version="1.0" encoding="utf-8"?>
<p:tagLst xmlns:p="http://schemas.openxmlformats.org/presentationml/2006/main">
  <p:tag name="commondata" val="eyJoZGlkIjoiM2ExY2QxMzJjNDIyODdmYzJjOWQ0NWRkZWJkYTk2N2EifQ=="/>
</p:tagLst>
</file>

<file path=ppt/theme/theme1.xml><?xml version="1.0" encoding="utf-8"?>
<a:theme xmlns:a="http://schemas.openxmlformats.org/drawingml/2006/main" name="Default Codex Theme">
  <a:themeElements>
    <a:clrScheme name="Codex Colors">
      <a:dk1>
        <a:srgbClr val="000000"/>
      </a:dk1>
      <a:lt1>
        <a:srgbClr val="FFFFFF"/>
      </a:lt1>
      <a:dk2>
        <a:srgbClr val="00264F"/>
      </a:dk2>
      <a:lt2>
        <a:srgbClr val="D0EDFA"/>
      </a:lt2>
      <a:accent1>
        <a:srgbClr val="6DCBF4"/>
      </a:accent1>
      <a:accent2>
        <a:srgbClr val="3D8DFF"/>
      </a:accent2>
      <a:accent3>
        <a:srgbClr val="47E2C2"/>
      </a:accent3>
      <a:accent4>
        <a:srgbClr val="85DF7B"/>
      </a:accent4>
      <a:accent5>
        <a:srgbClr val="F7CB59"/>
      </a:accent5>
      <a:accent6>
        <a:srgbClr val="F67576"/>
      </a:accent6>
      <a:hlink>
        <a:srgbClr val="000000"/>
      </a:hlink>
      <a:folHlink>
        <a:srgbClr val="0097A7"/>
      </a:folHlink>
    </a:clrScheme>
    <a:fontScheme name="Lora Roboto">
      <a:majorFont>
        <a:latin typeface="Lora"/>
        <a:ea typeface=""/>
        <a:cs typeface=""/>
      </a:majorFont>
      <a:minorFont>
        <a:latin typeface="Roboto"/>
        <a:ea typeface=""/>
        <a:cs typeface=""/>
      </a:minorFont>
    </a:fontScheme>
    <a:fmtScheme name="Codex Colors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Codex Theme">
  <a:themeElements>
    <a:clrScheme name="Codex Colors">
      <a:dk1>
        <a:srgbClr val="000000"/>
      </a:dk1>
      <a:lt1>
        <a:srgbClr val="FFFFFF"/>
      </a:lt1>
      <a:dk2>
        <a:srgbClr val="00264F"/>
      </a:dk2>
      <a:lt2>
        <a:srgbClr val="D0EDFA"/>
      </a:lt2>
      <a:accent1>
        <a:srgbClr val="6DCBF4"/>
      </a:accent1>
      <a:accent2>
        <a:srgbClr val="3D8DFF"/>
      </a:accent2>
      <a:accent3>
        <a:srgbClr val="47E2C2"/>
      </a:accent3>
      <a:accent4>
        <a:srgbClr val="85DF7B"/>
      </a:accent4>
      <a:accent5>
        <a:srgbClr val="F7CB59"/>
      </a:accent5>
      <a:accent6>
        <a:srgbClr val="F67576"/>
      </a:accent6>
      <a:hlink>
        <a:srgbClr val="000000"/>
      </a:hlink>
      <a:folHlink>
        <a:srgbClr val="0097A7"/>
      </a:folHlink>
    </a:clrScheme>
    <a:fontScheme name="Lora Roboto">
      <a:majorFont>
        <a:latin typeface="Lora"/>
        <a:ea typeface=""/>
        <a:cs typeface=""/>
      </a:majorFont>
      <a:minorFont>
        <a:latin typeface="Roboto"/>
        <a:ea typeface=""/>
        <a:cs typeface=""/>
      </a:minorFont>
    </a:fontScheme>
    <a:fmtScheme name="Codex Colors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9457</Words>
  <Application>WPS 演示</Application>
  <PresentationFormat>Converted Presentation</PresentationFormat>
  <Paragraphs>381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9" baseType="lpstr">
      <vt:lpstr>Arial</vt:lpstr>
      <vt:lpstr>宋体</vt:lpstr>
      <vt:lpstr>Wingdings</vt:lpstr>
      <vt:lpstr>Arial</vt:lpstr>
      <vt:lpstr>Songti SC</vt:lpstr>
      <vt:lpstr>Lora</vt:lpstr>
      <vt:lpstr>Hiragino Sans GB</vt:lpstr>
      <vt:lpstr>Roboto</vt:lpstr>
      <vt:lpstr>Helvetica Neue</vt:lpstr>
      <vt:lpstr>微软雅黑</vt:lpstr>
      <vt:lpstr>Arial Unicode MS</vt:lpstr>
      <vt:lpstr>Calibri</vt:lpstr>
      <vt:lpstr>Lora</vt:lpstr>
      <vt:lpstr>Default Codex Theme</vt:lpstr>
      <vt:lpstr>Publicity and Distribution Scenarios</vt:lpstr>
      <vt:lpstr>paths for China</vt:lpstr>
      <vt:lpstr>Promotion Scenarios for Hallo Betty in the Chinese Market</vt:lpstr>
      <vt:lpstr>Case 1: Hallo Betty</vt:lpstr>
      <vt:lpstr>Communication opportunities for Hallo Betty in China</vt:lpstr>
      <vt:lpstr>Audiences and risks for Hallo Betty</vt:lpstr>
      <vt:lpstr>she has a name of her own</vt:lpstr>
      <vt:lpstr>Sample publicity timeline for Hallo Betty</vt:lpstr>
      <vt:lpstr>Case 2: Bloody Daughter</vt:lpstr>
      <vt:lpstr>Distinctive qualities and limitations of Bloody Daughter</vt:lpstr>
      <vt:lpstr>Release and publicity model for Bloody Daughter</vt:lpstr>
      <vt:lpstr>Summary: The two films require different measures of success</vt:lpstr>
      <vt:lpstr>Common perceptions of Swiss films in China</vt:lpstr>
      <vt:lpstr>Three communication paths for Swiss films in China</vt:lpstr>
      <vt:lpstr>Information normally required for cooperation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瑞士电影在华宣发推演Swiss Films in ChinaPublicity and Distribution Scenarios</dc:title>
  <dc:creator>Walnut Exporter</dc:creator>
  <cp:lastModifiedBy>Per狮子</cp:lastModifiedBy>
  <cp:revision>64</cp:revision>
  <dcterms:created xsi:type="dcterms:W3CDTF">2026-09-14T05:12:00Z</dcterms:created>
  <dcterms:modified xsi:type="dcterms:W3CDTF">2026-09-14T10:42:48Z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D82A92E7AE3E44F386CD427BA977E184_13</vt:lpwstr>
  </property>
  <property fmtid="{D5CDD505-2E9C-101B-9397-08002B2CF9AE}" pid="3" name="KSOProductBuildVer">
    <vt:lpwstr>2052-12.1.0.17468</vt:lpwstr>
  </property>
</Properties>
</file>